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C1C9"/>
    <a:srgbClr val="A6B2C0"/>
    <a:srgbClr val="3E3F80"/>
    <a:srgbClr val="DC2824"/>
    <a:srgbClr val="0C44A0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98" autoAdjust="0"/>
  </p:normalViewPr>
  <p:slideViewPr>
    <p:cSldViewPr snapToGrid="0">
      <p:cViewPr>
        <p:scale>
          <a:sx n="70" d="100"/>
          <a:sy n="70" d="100"/>
        </p:scale>
        <p:origin x="1517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83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30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661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621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868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2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25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85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427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385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839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7239C-5FC0-436B-9C08-6B060A450758}" type="datetimeFigureOut">
              <a:rPr lang="ru-RU" smtClean="0"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26F3F-97DA-474E-A7DF-A93AC0F71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48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1.wdp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2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12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5.png"/><Relationship Id="rId5" Type="http://schemas.openxmlformats.org/officeDocument/2006/relationships/image" Target="../media/image34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78" t="1296" r="31978" b="-1296"/>
          <a:stretch/>
        </p:blipFill>
        <p:spPr>
          <a:xfrm>
            <a:off x="1" y="0"/>
            <a:ext cx="10610011" cy="7073900"/>
          </a:xfrm>
          <a:prstGeom prst="rect">
            <a:avLst/>
          </a:prstGeom>
        </p:spPr>
      </p:pic>
      <p:sp>
        <p:nvSpPr>
          <p:cNvPr id="11" name="Параллелограмм 10"/>
          <p:cNvSpPr/>
          <p:nvPr/>
        </p:nvSpPr>
        <p:spPr>
          <a:xfrm>
            <a:off x="-1524000" y="-386499"/>
            <a:ext cx="9668759" cy="8144759"/>
          </a:xfrm>
          <a:prstGeom prst="parallelogram">
            <a:avLst>
              <a:gd name="adj" fmla="val 4571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32654"/>
            <a:ext cx="2453054" cy="24530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179" y="375549"/>
            <a:ext cx="1883722" cy="7928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449" y="478443"/>
            <a:ext cx="2111281" cy="5650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40449" y="1990748"/>
            <a:ext cx="548899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500" b="1" cap="none" spc="0" dirty="0" smtClean="0">
                <a:ln w="0"/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Роль информационных технологий в реализации национальной технологической инициативы</a:t>
            </a:r>
            <a:endParaRPr lang="ru-RU" sz="3500" b="1" cap="none" spc="0" dirty="0">
              <a:ln w="0"/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Параллелограмм 12"/>
          <p:cNvSpPr/>
          <p:nvPr/>
        </p:nvSpPr>
        <p:spPr>
          <a:xfrm>
            <a:off x="6076970" y="-386499"/>
            <a:ext cx="10803117" cy="8144759"/>
          </a:xfrm>
          <a:prstGeom prst="parallelogram">
            <a:avLst>
              <a:gd name="adj" fmla="val 457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631" y="626898"/>
            <a:ext cx="1749670" cy="110345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456881" y="4876924"/>
            <a:ext cx="5488995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0"/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Смирнова Алина</a:t>
            </a:r>
          </a:p>
          <a:p>
            <a:r>
              <a:rPr lang="ru-RU" sz="2400" b="1" i="1" dirty="0" smtClean="0">
                <a:ln w="0"/>
                <a:latin typeface="Calibri Light" panose="020F0302020204030204" pitchFamily="34" charset="0"/>
                <a:cs typeface="Calibri Light" panose="020F0302020204030204" pitchFamily="34" charset="0"/>
              </a:rPr>
              <a:t>Генеральный директор Центра развития цифровых технологий Челябинской области</a:t>
            </a:r>
            <a:endParaRPr lang="ru-RU" sz="2400" b="1" i="1" cap="none" spc="0" dirty="0">
              <a:ln w="0"/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8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631" y="626898"/>
            <a:ext cx="1749670" cy="1103451"/>
          </a:xfrm>
          <a:prstGeom prst="rect">
            <a:avLst/>
          </a:prstGeom>
        </p:spPr>
      </p:pic>
      <p:cxnSp>
        <p:nvCxnSpPr>
          <p:cNvPr id="20" name="Соединительная линия уступом 19"/>
          <p:cNvCxnSpPr/>
          <p:nvPr/>
        </p:nvCxnSpPr>
        <p:spPr>
          <a:xfrm rot="10800000" flipV="1">
            <a:off x="3960613" y="-223390"/>
            <a:ext cx="5499100" cy="1270000"/>
          </a:xfrm>
          <a:prstGeom prst="bentConnector3">
            <a:avLst>
              <a:gd name="adj1" fmla="val 115"/>
            </a:avLst>
          </a:prstGeom>
          <a:ln w="38100">
            <a:solidFill>
              <a:srgbClr val="0C44A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757662" y="530736"/>
            <a:ext cx="1018929" cy="1037908"/>
          </a:xfrm>
          <a:prstGeom prst="ellipse">
            <a:avLst/>
          </a:prstGeom>
          <a:solidFill>
            <a:srgbClr val="0C44A0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735603" y="530736"/>
            <a:ext cx="1018929" cy="1037908"/>
          </a:xfrm>
          <a:prstGeom prst="ellipse">
            <a:avLst/>
          </a:prstGeom>
          <a:solidFill>
            <a:srgbClr val="0C44A0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7708942" y="727006"/>
            <a:ext cx="10722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1500</a:t>
            </a:r>
            <a:endParaRPr lang="ru-RU" sz="35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20605" y="733832"/>
            <a:ext cx="10722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5000</a:t>
            </a:r>
            <a:endParaRPr lang="ru-RU" sz="35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29854" y="1629492"/>
            <a:ext cx="3322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ИП</a:t>
            </a:r>
            <a:r>
              <a:rPr lang="ru-RU" b="1" dirty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ИТ-компаний</a:t>
            </a:r>
            <a:endParaRPr lang="ru-RU" b="1" dirty="0">
              <a:solidFill>
                <a:srgbClr val="0C44A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90574" y="123732"/>
            <a:ext cx="33221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ЦИАН</a:t>
            </a:r>
          </a:p>
          <a:p>
            <a:pPr algn="ctr"/>
            <a:r>
              <a:rPr lang="ru-RU" sz="2400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«Мегафон Банк»</a:t>
            </a:r>
          </a:p>
          <a:p>
            <a:pPr algn="ctr"/>
            <a:r>
              <a:rPr lang="ru-RU" sz="2400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</a:t>
            </a:r>
            <a:r>
              <a:rPr lang="ru-RU" sz="2400" b="1" dirty="0" err="1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Зайцев.нет</a:t>
            </a:r>
            <a:r>
              <a:rPr lang="ru-RU" sz="2400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«Салют 7»</a:t>
            </a:r>
          </a:p>
          <a:p>
            <a:pPr algn="ctr"/>
            <a:r>
              <a:rPr lang="ru-RU" sz="2400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«Экипаж»</a:t>
            </a:r>
          </a:p>
          <a:p>
            <a:pPr algn="ctr"/>
            <a:r>
              <a:rPr lang="ru-RU" sz="2400" b="1" dirty="0" smtClean="0">
                <a:solidFill>
                  <a:srgbClr val="0C44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«Притяжение»</a:t>
            </a:r>
          </a:p>
          <a:p>
            <a:pPr algn="ctr"/>
            <a:endParaRPr lang="ru-RU" b="1" dirty="0" smtClean="0">
              <a:solidFill>
                <a:srgbClr val="0C44A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ru-RU" b="1" dirty="0">
              <a:solidFill>
                <a:srgbClr val="0C44A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0" y="3332679"/>
            <a:ext cx="12195740" cy="3525321"/>
            <a:chOff x="0" y="2673261"/>
            <a:chExt cx="12195740" cy="3525321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6138115" y="4340474"/>
              <a:ext cx="3515457" cy="185385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02882" y="4434582"/>
              <a:ext cx="2986773" cy="1764000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4"/>
            <a:srcRect b="6943"/>
            <a:stretch/>
          </p:blipFill>
          <p:spPr>
            <a:xfrm>
              <a:off x="0" y="2673261"/>
              <a:ext cx="3088777" cy="1763272"/>
            </a:xfrm>
            <a:prstGeom prst="rect">
              <a:avLst/>
            </a:prstGeom>
          </p:spPr>
        </p:pic>
        <p:sp>
          <p:nvSpPr>
            <p:cNvPr id="30" name="Прямоугольник 29"/>
            <p:cNvSpPr/>
            <p:nvPr/>
          </p:nvSpPr>
          <p:spPr>
            <a:xfrm>
              <a:off x="9135740" y="2673261"/>
              <a:ext cx="3060000" cy="1763272"/>
            </a:xfrm>
            <a:prstGeom prst="rect">
              <a:avLst/>
            </a:prstGeom>
            <a:solidFill>
              <a:srgbClr val="DF3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44200" y="2673261"/>
              <a:ext cx="3060000" cy="1763272"/>
            </a:xfrm>
            <a:prstGeom prst="rect">
              <a:avLst/>
            </a:prstGeom>
          </p:spPr>
        </p:pic>
        <p:sp>
          <p:nvSpPr>
            <p:cNvPr id="29" name="Прямоугольник 28"/>
            <p:cNvSpPr/>
            <p:nvPr/>
          </p:nvSpPr>
          <p:spPr>
            <a:xfrm>
              <a:off x="3086074" y="2674525"/>
              <a:ext cx="3060000" cy="177246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Проект </a:t>
              </a:r>
              <a:r>
                <a:rPr lang="ru-RU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«Выявление ранних признаков рака кишечника с помощью искусственного интеллекта</a:t>
              </a:r>
              <a:r>
                <a:rPr lang="ru-RU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»</a:t>
              </a:r>
              <a:endPara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98572" y="4434582"/>
              <a:ext cx="3145627" cy="1764000"/>
            </a:xfrm>
            <a:prstGeom prst="rect">
              <a:avLst/>
            </a:prstGeom>
          </p:spPr>
        </p:pic>
        <p:sp>
          <p:nvSpPr>
            <p:cNvPr id="32" name="Прямоугольник 31"/>
            <p:cNvSpPr/>
            <p:nvPr/>
          </p:nvSpPr>
          <p:spPr>
            <a:xfrm>
              <a:off x="0" y="4434582"/>
              <a:ext cx="3088778" cy="176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97"/>
          <a:stretch/>
        </p:blipFill>
        <p:spPr>
          <a:xfrm>
            <a:off x="3176279" y="3342410"/>
            <a:ext cx="797077" cy="36717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552" y="4221277"/>
            <a:ext cx="881903" cy="881903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 flipH="1">
            <a:off x="9814477" y="3596741"/>
            <a:ext cx="237744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Интерактивные песочница, стол, </a:t>
            </a:r>
            <a:r>
              <a:rPr lang="ru-RU" sz="2400" b="1" dirty="0" err="1" smtClean="0">
                <a:ln w="0"/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скалодром</a:t>
            </a:r>
            <a:r>
              <a:rPr lang="ru-RU" sz="2400" b="1" dirty="0" smtClean="0">
                <a:ln w="0"/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пол</a:t>
            </a:r>
            <a:endParaRPr lang="ru-RU" sz="2400" b="1" cap="none" spc="0" dirty="0">
              <a:ln w="0"/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9" name="Рисунок 17" descr="C:\Users\Ina_K\Desktop\84a1082aaf6499eec6d0d6996bacfe8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734348" y="4058727"/>
            <a:ext cx="16176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367116" y="5453013"/>
            <a:ext cx="2384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0"/>
                <a:latin typeface="Calibri Light" panose="020F0302020204030204" pitchFamily="34" charset="0"/>
                <a:cs typeface="Calibri Light" panose="020F0302020204030204" pitchFamily="34" charset="0"/>
              </a:rPr>
              <a:t>Интеллектуальная </a:t>
            </a:r>
            <a:r>
              <a:rPr lang="ru-RU" b="1" dirty="0">
                <a:ln w="0"/>
                <a:latin typeface="Calibri Light" panose="020F0302020204030204" pitchFamily="34" charset="0"/>
                <a:cs typeface="Calibri Light" panose="020F0302020204030204" pitchFamily="34" charset="0"/>
              </a:rPr>
              <a:t>платформа по обработке обращений </a:t>
            </a:r>
            <a:r>
              <a:rPr lang="ru-RU" b="1" dirty="0" smtClean="0">
                <a:ln w="0"/>
                <a:latin typeface="Calibri Light" panose="020F0302020204030204" pitchFamily="34" charset="0"/>
                <a:cs typeface="Calibri Light" panose="020F0302020204030204" pitchFamily="34" charset="0"/>
              </a:rPr>
              <a:t>граждан</a:t>
            </a:r>
            <a:endParaRPr lang="ru-RU" b="1" dirty="0">
              <a:ln w="0"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97"/>
          <a:stretch/>
        </p:blipFill>
        <p:spPr>
          <a:xfrm>
            <a:off x="2195410" y="6447675"/>
            <a:ext cx="797077" cy="367170"/>
          </a:xfrm>
          <a:prstGeom prst="rect">
            <a:avLst/>
          </a:prstGeom>
        </p:spPr>
      </p:pic>
      <p:pic>
        <p:nvPicPr>
          <p:cNvPr id="45" name="Рисунок 16" descr="C:\Users\Ina_K\Desktop\Logo____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2" y="5119529"/>
            <a:ext cx="1440766" cy="3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1" y="880052"/>
            <a:ext cx="2453054" cy="2453054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6337515" y="5591512"/>
            <a:ext cx="26174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Решения 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для «Умного </a:t>
            </a: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города»: </a:t>
            </a:r>
            <a:r>
              <a:rPr lang="ru-RU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цифровизация</a:t>
            </a: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городского хозяйства</a:t>
            </a:r>
            <a:endParaRPr lang="ru-RU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B290C769-9477-C800-E8B4-9B56E4336AE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52" t="26323" r="72938" b="25590"/>
          <a:stretch/>
        </p:blipFill>
        <p:spPr>
          <a:xfrm>
            <a:off x="6138114" y="5089746"/>
            <a:ext cx="1208314" cy="61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96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араллелограмм 23"/>
          <p:cNvSpPr/>
          <p:nvPr/>
        </p:nvSpPr>
        <p:spPr>
          <a:xfrm>
            <a:off x="1408384" y="-475786"/>
            <a:ext cx="7006684" cy="8144759"/>
          </a:xfrm>
          <a:prstGeom prst="parallelogram">
            <a:avLst>
              <a:gd name="adj" fmla="val 6347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араллелограмм 22"/>
          <p:cNvSpPr/>
          <p:nvPr/>
        </p:nvSpPr>
        <p:spPr>
          <a:xfrm>
            <a:off x="-1149966" y="-475785"/>
            <a:ext cx="7006684" cy="8144759"/>
          </a:xfrm>
          <a:prstGeom prst="parallelogram">
            <a:avLst>
              <a:gd name="adj" fmla="val 6347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араллелограмм 21"/>
          <p:cNvSpPr/>
          <p:nvPr/>
        </p:nvSpPr>
        <p:spPr>
          <a:xfrm>
            <a:off x="-3708316" y="-475785"/>
            <a:ext cx="7006684" cy="8144759"/>
          </a:xfrm>
          <a:prstGeom prst="parallelogram">
            <a:avLst>
              <a:gd name="adj" fmla="val 6347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38946" y="4404946"/>
            <a:ext cx="2453054" cy="24530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631" y="626898"/>
            <a:ext cx="1749670" cy="1103451"/>
          </a:xfrm>
          <a:prstGeom prst="rect">
            <a:avLst/>
          </a:prstGeom>
        </p:spPr>
      </p:pic>
      <p:pic>
        <p:nvPicPr>
          <p:cNvPr id="10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190" y="61023"/>
            <a:ext cx="2233613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22" y="61023"/>
            <a:ext cx="22352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3" y="61023"/>
            <a:ext cx="2233613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4"/>
          <p:cNvSpPr>
            <a:spLocks noChangeArrowheads="1"/>
          </p:cNvSpPr>
          <p:nvPr/>
        </p:nvSpPr>
        <p:spPr bwMode="auto">
          <a:xfrm>
            <a:off x="1575549" y="2642739"/>
            <a:ext cx="9804406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b="1" cap="all" dirty="0" smtClean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  <a:ea typeface="Roboto" pitchFamily="2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b="1" cap="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Льготная ипотека до 18 млн. рублей под 5 % годовых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b="1" cap="all" dirty="0" smtClean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  <a:ea typeface="Roboto" pitchFamily="2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b="1" cap="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Отсрочка от армии ИТ-специалистов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b="1" cap="all" dirty="0" smtClean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  <a:ea typeface="Roboto" pitchFamily="2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b="1" cap="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ЛьготныЕ</a:t>
            </a:r>
            <a:r>
              <a:rPr lang="ru-RU" altLang="ru-RU" b="1" cap="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 </a:t>
            </a:r>
            <a:r>
              <a:rPr lang="ru-RU" altLang="ru-RU" b="1" cap="all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займЫ</a:t>
            </a:r>
            <a:r>
              <a:rPr lang="ru-RU" altLang="ru-RU" b="1" cap="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 </a:t>
            </a:r>
            <a:r>
              <a:rPr lang="ru-RU" altLang="ru-RU" b="1" cap="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под 5%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b="1" cap="all" dirty="0" smtClean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  <a:ea typeface="Roboto" pitchFamily="2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b="1" cap="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Roboto" pitchFamily="2" charset="0"/>
                <a:cs typeface="Calibri Light" panose="020F0302020204030204" pitchFamily="34" charset="0"/>
              </a:rPr>
              <a:t>Налоговые льготы </a:t>
            </a:r>
          </a:p>
        </p:txBody>
      </p:sp>
      <p:pic>
        <p:nvPicPr>
          <p:cNvPr id="25" name="Picture 12" descr="C:\Users\galiulinayf\Downloads\free-icon-information-system-955253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1598" y="3849140"/>
            <a:ext cx="681565" cy="681565"/>
          </a:xfrm>
          <a:prstGeom prst="rect">
            <a:avLst/>
          </a:prstGeom>
          <a:noFill/>
        </p:spPr>
      </p:pic>
      <p:pic>
        <p:nvPicPr>
          <p:cNvPr id="26" name="Picture 11" descr="C:\Users\galiulinayf\Downloads\free-icon-security-200202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0657" y="4764853"/>
            <a:ext cx="681565" cy="681565"/>
          </a:xfrm>
          <a:prstGeom prst="rect">
            <a:avLst/>
          </a:prstGeom>
          <a:noFill/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0657" y="5631473"/>
            <a:ext cx="681565" cy="68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8" descr="https://cdn-icons-png.flaticon.com/512/2395/239534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69" y="2892420"/>
            <a:ext cx="693942" cy="69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04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04946"/>
            <a:ext cx="2453054" cy="24530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330" y="107910"/>
            <a:ext cx="1749670" cy="11034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355160" y="-12276931"/>
            <a:ext cx="16255856" cy="10837237"/>
          </a:xfrm>
          <a:prstGeom prst="rect">
            <a:avLst/>
          </a:prstGeom>
          <a:effectLst>
            <a:reflection stA="64000" endPos="65000" dist="50800" dir="5400000" sy="-100000" algn="bl" rotWithShape="0"/>
          </a:effectLst>
        </p:spPr>
      </p:pic>
      <p:grpSp>
        <p:nvGrpSpPr>
          <p:cNvPr id="41" name="Группа 40"/>
          <p:cNvGrpSpPr/>
          <p:nvPr/>
        </p:nvGrpSpPr>
        <p:grpSpPr>
          <a:xfrm>
            <a:off x="1634816" y="250946"/>
            <a:ext cx="10046773" cy="3095437"/>
            <a:chOff x="1497528" y="1002430"/>
            <a:chExt cx="10046773" cy="3095437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1497528" y="1605613"/>
              <a:ext cx="4816185" cy="181083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6728116" y="1605612"/>
              <a:ext cx="4816185" cy="181083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719" y="1722239"/>
              <a:ext cx="1599987" cy="1577583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1145" y="1002430"/>
              <a:ext cx="4643156" cy="3095437"/>
            </a:xfrm>
            <a:prstGeom prst="rect">
              <a:avLst/>
            </a:prstGeom>
          </p:spPr>
        </p:pic>
      </p:grpSp>
      <p:grpSp>
        <p:nvGrpSpPr>
          <p:cNvPr id="42" name="Группа 41"/>
          <p:cNvGrpSpPr/>
          <p:nvPr/>
        </p:nvGrpSpPr>
        <p:grpSpPr>
          <a:xfrm>
            <a:off x="1649706" y="2824794"/>
            <a:ext cx="10046773" cy="1810837"/>
            <a:chOff x="1497528" y="1605612"/>
            <a:chExt cx="10046773" cy="1810837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1497528" y="1605613"/>
              <a:ext cx="4816185" cy="181083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6728116" y="1605612"/>
              <a:ext cx="4816185" cy="181083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719" y="1722239"/>
              <a:ext cx="1599987" cy="1577583"/>
            </a:xfrm>
            <a:prstGeom prst="rect">
              <a:avLst/>
            </a:prstGeom>
          </p:spPr>
        </p:pic>
      </p:grpSp>
      <p:pic>
        <p:nvPicPr>
          <p:cNvPr id="28" name="Рисунок 20" descr="C:\Users\Ina_K\Desktop\Без названия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320" y="2957880"/>
            <a:ext cx="2483382" cy="156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649706" y="4802278"/>
            <a:ext cx="10046773" cy="1810837"/>
            <a:chOff x="1497528" y="1605612"/>
            <a:chExt cx="10046773" cy="1810837"/>
          </a:xfrm>
        </p:grpSpPr>
        <p:sp>
          <p:nvSpPr>
            <p:cNvPr id="49" name="Скругленный прямоугольник 48"/>
            <p:cNvSpPr/>
            <p:nvPr/>
          </p:nvSpPr>
          <p:spPr>
            <a:xfrm>
              <a:off x="1497528" y="1605613"/>
              <a:ext cx="4816185" cy="181083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6728116" y="1605612"/>
              <a:ext cx="4816185" cy="181083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719" y="1722239"/>
              <a:ext cx="1599987" cy="1577583"/>
            </a:xfrm>
            <a:prstGeom prst="rect">
              <a:avLst/>
            </a:prstGeom>
          </p:spPr>
        </p:pic>
      </p:grpSp>
      <p:pic>
        <p:nvPicPr>
          <p:cNvPr id="32" name="Рисунок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458" y="5468342"/>
            <a:ext cx="2784723" cy="55694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24" y="4926137"/>
            <a:ext cx="1597720" cy="159772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730" y="1231143"/>
            <a:ext cx="3550208" cy="1056806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825" y="3235343"/>
            <a:ext cx="3684174" cy="108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8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94" y="-1077686"/>
            <a:ext cx="12822837" cy="8327571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 rot="1720012">
            <a:off x="-996649" y="-5476953"/>
            <a:ext cx="15405425" cy="15754505"/>
            <a:chOff x="-1" y="0"/>
            <a:chExt cx="10799823" cy="75240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-1" y="0"/>
              <a:ext cx="2160000" cy="7524000"/>
            </a:xfrm>
            <a:prstGeom prst="rect">
              <a:avLst/>
            </a:prstGeom>
            <a:solidFill>
              <a:schemeClr val="bg1">
                <a:lumMod val="75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594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159999" y="0"/>
              <a:ext cx="2160000" cy="7524000"/>
            </a:xfrm>
            <a:prstGeom prst="rect">
              <a:avLst/>
            </a:prstGeom>
            <a:solidFill>
              <a:schemeClr val="bg1">
                <a:alpha val="5882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594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319999" y="0"/>
              <a:ext cx="2160000" cy="7524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882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594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6479999" y="0"/>
              <a:ext cx="2160000" cy="7524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594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8639822" y="0"/>
              <a:ext cx="2160000" cy="752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594"/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0" y="2316990"/>
            <a:ext cx="12703543" cy="3855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7093" y="3719145"/>
            <a:ext cx="2453054" cy="245305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61" y="193932"/>
            <a:ext cx="2650871" cy="111574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415" y="354209"/>
            <a:ext cx="2971104" cy="795186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476522" y="2558588"/>
            <a:ext cx="11063416" cy="33720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молодёжный </a:t>
            </a:r>
            <a:r>
              <a:rPr lang="ru-RU" sz="36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профориентационный</a:t>
            </a:r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форум «на ты с IT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»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митап </a:t>
            </a:r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«ИТ-сборка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» 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соревнования </a:t>
            </a:r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по 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кибербезопасности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3600" b="1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хакатон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для 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разработчиков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митап </a:t>
            </a:r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для 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разработчиков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54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Группа 84"/>
          <p:cNvGrpSpPr/>
          <p:nvPr/>
        </p:nvGrpSpPr>
        <p:grpSpPr>
          <a:xfrm rot="1720012">
            <a:off x="1860333" y="-5098606"/>
            <a:ext cx="9463757" cy="15754505"/>
            <a:chOff x="-1" y="0"/>
            <a:chExt cx="4319999" cy="7524000"/>
          </a:xfrm>
        </p:grpSpPr>
        <p:sp>
          <p:nvSpPr>
            <p:cNvPr id="86" name="Прямоугольник 85"/>
            <p:cNvSpPr/>
            <p:nvPr/>
          </p:nvSpPr>
          <p:spPr>
            <a:xfrm>
              <a:off x="-1" y="0"/>
              <a:ext cx="2160001" cy="7524000"/>
            </a:xfrm>
            <a:prstGeom prst="rect">
              <a:avLst/>
            </a:prstGeom>
            <a:solidFill>
              <a:schemeClr val="bg1">
                <a:lumMod val="75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594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2159998" y="0"/>
              <a:ext cx="2160000" cy="7524000"/>
            </a:xfrm>
            <a:prstGeom prst="rect">
              <a:avLst/>
            </a:prstGeom>
            <a:solidFill>
              <a:schemeClr val="bg1">
                <a:lumMod val="85000"/>
                <a:alpha val="5882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594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2134"/>
            <a:ext cx="2453054" cy="2453054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72B2D57-13B2-4533-B41C-2A81DDD4C65F}"/>
              </a:ext>
            </a:extLst>
          </p:cNvPr>
          <p:cNvSpPr txBox="1"/>
          <p:nvPr/>
        </p:nvSpPr>
        <p:spPr>
          <a:xfrm>
            <a:off x="7189869" y="2949343"/>
            <a:ext cx="2977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digital174.ru</a:t>
            </a:r>
            <a:endParaRPr lang="ru-RU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650FA3F-A247-438F-B8D9-08ED4AD81FB9}"/>
              </a:ext>
            </a:extLst>
          </p:cNvPr>
          <p:cNvSpPr txBox="1"/>
          <p:nvPr/>
        </p:nvSpPr>
        <p:spPr>
          <a:xfrm>
            <a:off x="6914367" y="3619052"/>
            <a:ext cx="2977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vk.com/crct74</a:t>
            </a:r>
            <a:endParaRPr lang="ru-RU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75631D8-22C3-4EA5-AB08-5B16DE7F8216}"/>
              </a:ext>
            </a:extLst>
          </p:cNvPr>
          <p:cNvSpPr txBox="1"/>
          <p:nvPr/>
        </p:nvSpPr>
        <p:spPr>
          <a:xfrm>
            <a:off x="2572548" y="1605740"/>
            <a:ext cx="2977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digital.gov74.ru</a:t>
            </a:r>
            <a:endParaRPr lang="ru-RU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F21DC0C0-0F9F-4633-BA09-ECA2AC3A0B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colorTemperature colorTemp="6700"/>
                    </a14:imgEffect>
                    <a14:imgEffect>
                      <a14:saturation sat="1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21545" y="1454847"/>
            <a:ext cx="551003" cy="551003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81CADF74-2265-4B21-848C-57AE97810C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124" y="2170692"/>
            <a:ext cx="551003" cy="551003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30538312-94E2-4109-9D5B-CC89A5680946}"/>
              </a:ext>
            </a:extLst>
          </p:cNvPr>
          <p:cNvSpPr txBox="1"/>
          <p:nvPr/>
        </p:nvSpPr>
        <p:spPr>
          <a:xfrm>
            <a:off x="2224730" y="2289522"/>
            <a:ext cx="2977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vk.com/club_mininform74</a:t>
            </a:r>
            <a:endParaRPr lang="ru-RU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9FE5244-A982-46F0-A2CF-927BE82C26AA}"/>
              </a:ext>
            </a:extLst>
          </p:cNvPr>
          <p:cNvSpPr txBox="1"/>
          <p:nvPr/>
        </p:nvSpPr>
        <p:spPr>
          <a:xfrm>
            <a:off x="1453498" y="3784592"/>
            <a:ext cx="2482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 info@mininform74.ru</a:t>
            </a:r>
            <a:endParaRPr lang="ru-RU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2A6567D-AC50-4216-84B7-0DD10F1BF959}"/>
              </a:ext>
            </a:extLst>
          </p:cNvPr>
          <p:cNvSpPr txBox="1"/>
          <p:nvPr/>
        </p:nvSpPr>
        <p:spPr>
          <a:xfrm>
            <a:off x="1825286" y="3052799"/>
            <a:ext cx="2039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8 (351) 232-24-28</a:t>
            </a:r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B760FA7D-B0A3-44ED-B51D-E0A5D42BEB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64" y="3619052"/>
            <a:ext cx="562171" cy="562171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A933EA7-E506-4ED9-AA7E-0B5CEE09CB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527" y="2890304"/>
            <a:ext cx="562171" cy="562171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92E8F41C-F776-4C7F-9C5C-AD7C0732D9DF}"/>
              </a:ext>
            </a:extLst>
          </p:cNvPr>
          <p:cNvSpPr txBox="1"/>
          <p:nvPr/>
        </p:nvSpPr>
        <p:spPr>
          <a:xfrm>
            <a:off x="6442607" y="4412134"/>
            <a:ext cx="2039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8 (351) 218-22-77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35E59AA-504D-4158-A706-B78DE28ECBE5}"/>
              </a:ext>
            </a:extLst>
          </p:cNvPr>
          <p:cNvSpPr txBox="1"/>
          <p:nvPr/>
        </p:nvSpPr>
        <p:spPr>
          <a:xfrm>
            <a:off x="6257445" y="5081843"/>
            <a:ext cx="27119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admin@digital.gov74.ru </a:t>
            </a:r>
            <a:endParaRPr lang="ru-RU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2" name="Рисунок 8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966" y="126798"/>
            <a:ext cx="1749670" cy="1103451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F21DC0C0-0F9F-4633-BA09-ECA2AC3A0B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colorTemperature colorTemp="6700"/>
                    </a14:imgEffect>
                    <a14:imgEffect>
                      <a14:saturation sat="1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38866" y="2798450"/>
            <a:ext cx="551003" cy="551003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81CADF74-2265-4B21-848C-57AE97810C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445" y="3514295"/>
            <a:ext cx="551003" cy="551003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B760FA7D-B0A3-44ED-B51D-E0A5D42BEB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685" y="4962655"/>
            <a:ext cx="562171" cy="562171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2A933EA7-E506-4ED9-AA7E-0B5CEE09CB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848" y="4233907"/>
            <a:ext cx="562171" cy="562171"/>
          </a:xfrm>
          <a:prstGeom prst="rect">
            <a:avLst/>
          </a:prstGeom>
        </p:spPr>
      </p:pic>
      <p:pic>
        <p:nvPicPr>
          <p:cNvPr id="102" name="Рисунок 10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410" y="205614"/>
            <a:ext cx="3326537" cy="1400126"/>
          </a:xfrm>
          <a:prstGeom prst="rect">
            <a:avLst/>
          </a:prstGeom>
        </p:spPr>
      </p:pic>
      <p:pic>
        <p:nvPicPr>
          <p:cNvPr id="103" name="Рисунок 10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958" y="1605740"/>
            <a:ext cx="3382769" cy="90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71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136</Words>
  <Application>Microsoft Office PowerPoint</Application>
  <PresentationFormat>Широкоэкранный</PresentationFormat>
  <Paragraphs>37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24</cp:revision>
  <dcterms:created xsi:type="dcterms:W3CDTF">2023-10-31T06:07:49Z</dcterms:created>
  <dcterms:modified xsi:type="dcterms:W3CDTF">2023-11-08T11:10:32Z</dcterms:modified>
</cp:coreProperties>
</file>