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57" r:id="rId3"/>
    <p:sldId id="258" r:id="rId4"/>
    <p:sldId id="266" r:id="rId5"/>
    <p:sldId id="260" r:id="rId6"/>
    <p:sldId id="261" r:id="rId7"/>
    <p:sldId id="262" r:id="rId8"/>
    <p:sldId id="263" r:id="rId9"/>
    <p:sldId id="264" r:id="rId10"/>
  </p:sldIdLst>
  <p:sldSz cx="9144000" cy="5156200"/>
  <p:notesSz cx="9144000" cy="5156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DE2"/>
    <a:srgbClr val="CEC1FC"/>
    <a:srgbClr val="FF75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2" autoAdjust="0"/>
    <p:restoredTop sz="96148" autoAdjust="0"/>
  </p:normalViewPr>
  <p:slideViewPr>
    <p:cSldViewPr>
      <p:cViewPr varScale="1">
        <p:scale>
          <a:sx n="74" d="100"/>
          <a:sy n="74" d="100"/>
        </p:scale>
        <p:origin x="1284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54437838127377"/>
          <c:y val="7.5713269785911128E-2"/>
          <c:w val="0.4266594354277144"/>
          <c:h val="0.8287528241805519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CEC1FC"/>
            </a:solidFill>
          </c:spPr>
          <c:dPt>
            <c:idx val="0"/>
            <c:bubble3D val="0"/>
            <c:spPr>
              <a:solidFill>
                <a:srgbClr val="CEC1F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6E4-46CD-9CD2-ACEACBBF2F65}"/>
              </c:ext>
            </c:extLst>
          </c:dPt>
          <c:dPt>
            <c:idx val="1"/>
            <c:bubble3D val="0"/>
            <c:spPr>
              <a:solidFill>
                <a:srgbClr val="552DE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6E4-46CD-9CD2-ACEACBBF2F65}"/>
              </c:ext>
            </c:extLst>
          </c:dPt>
          <c:dPt>
            <c:idx val="2"/>
            <c:bubble3D val="0"/>
            <c:spPr>
              <a:solidFill>
                <a:srgbClr val="FF751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6E4-46CD-9CD2-ACEACBBF2F65}"/>
              </c:ext>
            </c:extLst>
          </c:dPt>
          <c:dLbls>
            <c:dLbl>
              <c:idx val="0"/>
              <c:layout>
                <c:manualLayout>
                  <c:x val="2.7934543896298677E-2"/>
                  <c:y val="-0.125220120911083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6E4-46CD-9CD2-ACEACBBF2F65}"/>
                </c:ext>
              </c:extLst>
            </c:dLbl>
            <c:dLbl>
              <c:idx val="1"/>
              <c:layout>
                <c:manualLayout>
                  <c:x val="8.8652482269503549E-2"/>
                  <c:y val="-2.6427514996834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E4-46CD-9CD2-ACEACBBF2F65}"/>
                </c:ext>
              </c:extLst>
            </c:dLbl>
            <c:dLbl>
              <c:idx val="2"/>
              <c:layout>
                <c:manualLayout>
                  <c:x val="-8.1560283687943269E-2"/>
                  <c:y val="3.30343937460429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6E4-46CD-9CD2-ACEACBBF2F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Пилот</c:v>
                </c:pt>
                <c:pt idx="1">
                  <c:v>Прототип</c:v>
                </c:pt>
                <c:pt idx="2">
                  <c:v>Исследования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</c:v>
                </c:pt>
                <c:pt idx="1">
                  <c:v>21</c:v>
                </c:pt>
                <c:pt idx="2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E4-46CD-9CD2-ACEACBBF2F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631875802758684"/>
          <c:y val="7.9081217267988016E-2"/>
          <c:w val="0.38368124197241305"/>
          <c:h val="0.848443923986559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2E5FE-8882-4BDB-8CD4-33B43DB8FDB8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4525"/>
            <a:ext cx="3086100" cy="1739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81263"/>
            <a:ext cx="7315200" cy="2030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9743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9743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3D38C-3AAA-4279-B68C-72053CA7F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334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3D38C-3AAA-4279-B68C-72053CA7FF4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797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3D38C-3AAA-4279-B68C-72053CA7FF4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750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B3D38C-3AAA-4279-B68C-72053CA7FF4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6613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8422"/>
            <a:ext cx="7772400" cy="108280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7472"/>
            <a:ext cx="6400799" cy="12890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‹#›</a:t>
            </a:fld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‹#›</a:t>
            </a:fld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07847" y="4602479"/>
            <a:ext cx="1033272" cy="265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5926"/>
            <a:ext cx="3977640" cy="340309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185926"/>
            <a:ext cx="3977640" cy="340309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‹#›</a:t>
            </a:fld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‹#›</a:t>
            </a:fld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5143499"/>
          </a:xfrm>
          <a:custGeom>
            <a:avLst/>
            <a:gdLst/>
            <a:ahLst/>
            <a:cxnLst/>
            <a:rect l="l" t="t" r="r" b="b"/>
            <a:pathLst>
              <a:path w="9144000" h="5143499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</a:path>
            </a:pathLst>
          </a:custGeom>
          <a:solidFill>
            <a:srgbClr val="FAFA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07847" y="536447"/>
            <a:ext cx="1697736" cy="4236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‹#›</a:t>
            </a:fld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04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6697" y="279280"/>
            <a:ext cx="8550605" cy="8768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5926"/>
            <a:ext cx="8229599" cy="340309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95266"/>
            <a:ext cx="2926079" cy="2578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95266"/>
            <a:ext cx="2103120" cy="25781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54071" y="4671567"/>
            <a:ext cx="107289" cy="1335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‹#›</a:t>
            </a:fld>
            <a:endParaRPr sz="800"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21.png"/><Relationship Id="rId12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11" Type="http://schemas.openxmlformats.org/officeDocument/2006/relationships/image" Target="../media/image7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7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10059"/>
            <a:ext cx="1839791" cy="18397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973" y="476524"/>
            <a:ext cx="1312253" cy="827588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 cstate="print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03" y="402105"/>
            <a:ext cx="2159794" cy="539591"/>
          </a:xfrm>
          <a:prstGeom prst="rect">
            <a:avLst/>
          </a:prstGeom>
        </p:spPr>
      </p:pic>
      <p:sp>
        <p:nvSpPr>
          <p:cNvPr id="5" name="Текст 1">
            <a:extLst>
              <a:ext uri="{FF2B5EF4-FFF2-40B4-BE49-F238E27FC236}">
                <a16:creationId xmlns:a16="http://schemas.microsoft.com/office/drawing/2014/main" id="{4698649A-7758-45EF-AF2D-2D0D63B9183B}"/>
              </a:ext>
            </a:extLst>
          </p:cNvPr>
          <p:cNvSpPr txBox="1">
            <a:spLocks/>
          </p:cNvSpPr>
          <p:nvPr/>
        </p:nvSpPr>
        <p:spPr>
          <a:xfrm>
            <a:off x="1521000" y="1044045"/>
            <a:ext cx="5998010" cy="2203241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ЦИФРОВОЙ РУБЛЬ</a:t>
            </a:r>
          </a:p>
        </p:txBody>
      </p:sp>
      <p:sp>
        <p:nvSpPr>
          <p:cNvPr id="6" name="Текст 1">
            <a:extLst>
              <a:ext uri="{FF2B5EF4-FFF2-40B4-BE49-F238E27FC236}">
                <a16:creationId xmlns:a16="http://schemas.microsoft.com/office/drawing/2014/main" id="{4698649A-7758-45EF-AF2D-2D0D63B9183B}"/>
              </a:ext>
            </a:extLst>
          </p:cNvPr>
          <p:cNvSpPr txBox="1">
            <a:spLocks/>
          </p:cNvSpPr>
          <p:nvPr/>
        </p:nvSpPr>
        <p:spPr>
          <a:xfrm>
            <a:off x="1759172" y="3102158"/>
            <a:ext cx="3574827" cy="98075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управляющего</a:t>
            </a:r>
          </a:p>
          <a:p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Отделением Челябинск</a:t>
            </a:r>
          </a:p>
          <a:p>
            <a:r>
              <a:rPr lang="ru-RU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Кузьмина Наталья Сергеевна</a:t>
            </a:r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id="{C63B68B3-1134-454F-9198-1680EF4F7164}"/>
              </a:ext>
            </a:extLst>
          </p:cNvPr>
          <p:cNvSpPr txBox="1">
            <a:spLocks/>
          </p:cNvSpPr>
          <p:nvPr/>
        </p:nvSpPr>
        <p:spPr>
          <a:xfrm>
            <a:off x="1759173" y="4208459"/>
            <a:ext cx="3046808" cy="207148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ноября 2023 г.</a:t>
            </a:r>
          </a:p>
        </p:txBody>
      </p:sp>
    </p:spTree>
    <p:extLst>
      <p:ext uri="{BB962C8B-B14F-4D97-AF65-F5344CB8AC3E}">
        <p14:creationId xmlns:p14="http://schemas.microsoft.com/office/powerpoint/2010/main" val="3612714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bject 37"/>
          <p:cNvSpPr/>
          <p:nvPr/>
        </p:nvSpPr>
        <p:spPr>
          <a:xfrm>
            <a:off x="245144" y="3291102"/>
            <a:ext cx="3473250" cy="1039598"/>
          </a:xfrm>
          <a:custGeom>
            <a:avLst/>
            <a:gdLst/>
            <a:ahLst/>
            <a:cxnLst/>
            <a:rect l="l" t="t" r="r" b="b"/>
            <a:pathLst>
              <a:path w="3497262" h="1296987">
                <a:moveTo>
                  <a:pt x="3378441" y="0"/>
                </a:moveTo>
                <a:lnTo>
                  <a:pt x="115390" y="48"/>
                </a:lnTo>
                <a:lnTo>
                  <a:pt x="73559" y="8925"/>
                </a:lnTo>
                <a:lnTo>
                  <a:pt x="38632" y="31139"/>
                </a:lnTo>
                <a:lnTo>
                  <a:pt x="13459" y="63839"/>
                </a:lnTo>
                <a:lnTo>
                  <a:pt x="894" y="104173"/>
                </a:lnTo>
                <a:lnTo>
                  <a:pt x="0" y="118821"/>
                </a:lnTo>
                <a:lnTo>
                  <a:pt x="48" y="1181599"/>
                </a:lnTo>
                <a:lnTo>
                  <a:pt x="8922" y="1223431"/>
                </a:lnTo>
                <a:lnTo>
                  <a:pt x="31136" y="1258358"/>
                </a:lnTo>
                <a:lnTo>
                  <a:pt x="63836" y="1283529"/>
                </a:lnTo>
                <a:lnTo>
                  <a:pt x="104172" y="1296093"/>
                </a:lnTo>
                <a:lnTo>
                  <a:pt x="118821" y="1296987"/>
                </a:lnTo>
                <a:lnTo>
                  <a:pt x="3381862" y="1296939"/>
                </a:lnTo>
                <a:lnTo>
                  <a:pt x="3423695" y="1288067"/>
                </a:lnTo>
                <a:lnTo>
                  <a:pt x="3458626" y="1265857"/>
                </a:lnTo>
                <a:lnTo>
                  <a:pt x="3483801" y="1233160"/>
                </a:lnTo>
                <a:lnTo>
                  <a:pt x="3496368" y="1192827"/>
                </a:lnTo>
                <a:lnTo>
                  <a:pt x="3497262" y="1178179"/>
                </a:lnTo>
                <a:lnTo>
                  <a:pt x="3497213" y="115390"/>
                </a:lnTo>
                <a:lnTo>
                  <a:pt x="3488337" y="73559"/>
                </a:lnTo>
                <a:lnTo>
                  <a:pt x="3466123" y="38632"/>
                </a:lnTo>
                <a:lnTo>
                  <a:pt x="3433423" y="13459"/>
                </a:lnTo>
                <a:lnTo>
                  <a:pt x="3393089" y="894"/>
                </a:lnTo>
                <a:lnTo>
                  <a:pt x="3378441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37"/>
          <p:cNvSpPr/>
          <p:nvPr/>
        </p:nvSpPr>
        <p:spPr>
          <a:xfrm>
            <a:off x="237009" y="2044701"/>
            <a:ext cx="3471529" cy="618108"/>
          </a:xfrm>
          <a:custGeom>
            <a:avLst/>
            <a:gdLst/>
            <a:ahLst/>
            <a:cxnLst/>
            <a:rect l="l" t="t" r="r" b="b"/>
            <a:pathLst>
              <a:path w="3497262" h="1296987">
                <a:moveTo>
                  <a:pt x="3378441" y="0"/>
                </a:moveTo>
                <a:lnTo>
                  <a:pt x="115390" y="48"/>
                </a:lnTo>
                <a:lnTo>
                  <a:pt x="73559" y="8925"/>
                </a:lnTo>
                <a:lnTo>
                  <a:pt x="38632" y="31139"/>
                </a:lnTo>
                <a:lnTo>
                  <a:pt x="13459" y="63839"/>
                </a:lnTo>
                <a:lnTo>
                  <a:pt x="894" y="104173"/>
                </a:lnTo>
                <a:lnTo>
                  <a:pt x="0" y="118821"/>
                </a:lnTo>
                <a:lnTo>
                  <a:pt x="48" y="1181599"/>
                </a:lnTo>
                <a:lnTo>
                  <a:pt x="8922" y="1223431"/>
                </a:lnTo>
                <a:lnTo>
                  <a:pt x="31136" y="1258358"/>
                </a:lnTo>
                <a:lnTo>
                  <a:pt x="63836" y="1283529"/>
                </a:lnTo>
                <a:lnTo>
                  <a:pt x="104172" y="1296093"/>
                </a:lnTo>
                <a:lnTo>
                  <a:pt x="118821" y="1296987"/>
                </a:lnTo>
                <a:lnTo>
                  <a:pt x="3381862" y="1296939"/>
                </a:lnTo>
                <a:lnTo>
                  <a:pt x="3423695" y="1288067"/>
                </a:lnTo>
                <a:lnTo>
                  <a:pt x="3458626" y="1265857"/>
                </a:lnTo>
                <a:lnTo>
                  <a:pt x="3483801" y="1233160"/>
                </a:lnTo>
                <a:lnTo>
                  <a:pt x="3496368" y="1192827"/>
                </a:lnTo>
                <a:lnTo>
                  <a:pt x="3497262" y="1178179"/>
                </a:lnTo>
                <a:lnTo>
                  <a:pt x="3497213" y="115390"/>
                </a:lnTo>
                <a:lnTo>
                  <a:pt x="3488337" y="73559"/>
                </a:lnTo>
                <a:lnTo>
                  <a:pt x="3466123" y="38632"/>
                </a:lnTo>
                <a:lnTo>
                  <a:pt x="3433423" y="13459"/>
                </a:lnTo>
                <a:lnTo>
                  <a:pt x="3393089" y="894"/>
                </a:lnTo>
                <a:lnTo>
                  <a:pt x="3378441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37"/>
          <p:cNvSpPr/>
          <p:nvPr/>
        </p:nvSpPr>
        <p:spPr>
          <a:xfrm>
            <a:off x="246667" y="1631366"/>
            <a:ext cx="3471529" cy="331932"/>
          </a:xfrm>
          <a:custGeom>
            <a:avLst/>
            <a:gdLst/>
            <a:ahLst/>
            <a:cxnLst/>
            <a:rect l="l" t="t" r="r" b="b"/>
            <a:pathLst>
              <a:path w="3497262" h="1296987">
                <a:moveTo>
                  <a:pt x="3378441" y="0"/>
                </a:moveTo>
                <a:lnTo>
                  <a:pt x="115390" y="48"/>
                </a:lnTo>
                <a:lnTo>
                  <a:pt x="73559" y="8925"/>
                </a:lnTo>
                <a:lnTo>
                  <a:pt x="38632" y="31139"/>
                </a:lnTo>
                <a:lnTo>
                  <a:pt x="13459" y="63839"/>
                </a:lnTo>
                <a:lnTo>
                  <a:pt x="894" y="104173"/>
                </a:lnTo>
                <a:lnTo>
                  <a:pt x="0" y="118821"/>
                </a:lnTo>
                <a:lnTo>
                  <a:pt x="48" y="1181599"/>
                </a:lnTo>
                <a:lnTo>
                  <a:pt x="8922" y="1223431"/>
                </a:lnTo>
                <a:lnTo>
                  <a:pt x="31136" y="1258358"/>
                </a:lnTo>
                <a:lnTo>
                  <a:pt x="63836" y="1283529"/>
                </a:lnTo>
                <a:lnTo>
                  <a:pt x="104172" y="1296093"/>
                </a:lnTo>
                <a:lnTo>
                  <a:pt x="118821" y="1296987"/>
                </a:lnTo>
                <a:lnTo>
                  <a:pt x="3381862" y="1296939"/>
                </a:lnTo>
                <a:lnTo>
                  <a:pt x="3423695" y="1288067"/>
                </a:lnTo>
                <a:lnTo>
                  <a:pt x="3458626" y="1265857"/>
                </a:lnTo>
                <a:lnTo>
                  <a:pt x="3483801" y="1233160"/>
                </a:lnTo>
                <a:lnTo>
                  <a:pt x="3496368" y="1192827"/>
                </a:lnTo>
                <a:lnTo>
                  <a:pt x="3497262" y="1178179"/>
                </a:lnTo>
                <a:lnTo>
                  <a:pt x="3497213" y="115390"/>
                </a:lnTo>
                <a:lnTo>
                  <a:pt x="3488337" y="73559"/>
                </a:lnTo>
                <a:lnTo>
                  <a:pt x="3466123" y="38632"/>
                </a:lnTo>
                <a:lnTo>
                  <a:pt x="3433423" y="13459"/>
                </a:lnTo>
                <a:lnTo>
                  <a:pt x="3393089" y="894"/>
                </a:lnTo>
                <a:lnTo>
                  <a:pt x="3378441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4086225" y="4671567"/>
            <a:ext cx="5057775" cy="4724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307975" algn="r">
              <a:lnSpc>
                <a:spcPct val="100000"/>
              </a:lnSpc>
            </a:pPr>
            <a:r>
              <a:rPr sz="800" dirty="0">
                <a:solidFill>
                  <a:srgbClr val="7F7F7F"/>
                </a:solidFill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8600" y="166730"/>
            <a:ext cx="1033272" cy="2651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86225" y="0"/>
            <a:ext cx="5057775" cy="5156200"/>
          </a:xfrm>
          <a:custGeom>
            <a:avLst/>
            <a:gdLst/>
            <a:ahLst/>
            <a:cxnLst/>
            <a:rect l="l" t="t" r="r" b="b"/>
            <a:pathLst>
              <a:path w="5057775" h="5143491">
                <a:moveTo>
                  <a:pt x="0" y="5143500"/>
                </a:moveTo>
                <a:lnTo>
                  <a:pt x="5057775" y="5143500"/>
                </a:lnTo>
                <a:lnTo>
                  <a:pt x="5057775" y="8"/>
                </a:lnTo>
                <a:lnTo>
                  <a:pt x="0" y="8"/>
                </a:lnTo>
                <a:lnTo>
                  <a:pt x="0" y="5143500"/>
                </a:lnTo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46261" y="5073344"/>
            <a:ext cx="79468" cy="70159"/>
          </a:xfrm>
          <a:custGeom>
            <a:avLst/>
            <a:gdLst/>
            <a:ahLst/>
            <a:cxnLst/>
            <a:rect l="l" t="t" r="r" b="b"/>
            <a:pathLst>
              <a:path w="79468" h="7015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7306" y="70159"/>
                </a:lnTo>
                <a:lnTo>
                  <a:pt x="62589" y="70159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46261" y="4898278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46261" y="4723226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46261" y="4548175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46261" y="4373123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46261" y="419807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046261" y="4023018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046261" y="384796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046262" y="3672915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46262" y="3497863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46262" y="332281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046262" y="3147758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046263" y="297270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046263" y="2797655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046263" y="2622602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046263" y="244755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046265" y="2272498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046265" y="209744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046265" y="1922395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046265" y="1747342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046265" y="157229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046265" y="1397239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046265" y="122218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046265" y="1047134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046266" y="872082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046266" y="69703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046266" y="52197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046266" y="346926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046266" y="171874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046266" y="3"/>
            <a:ext cx="79468" cy="74518"/>
          </a:xfrm>
          <a:custGeom>
            <a:avLst/>
            <a:gdLst/>
            <a:ahLst/>
            <a:cxnLst/>
            <a:rect l="l" t="t" r="r" b="b"/>
            <a:pathLst>
              <a:path w="79468" h="74518">
                <a:moveTo>
                  <a:pt x="57300" y="0"/>
                </a:moveTo>
                <a:lnTo>
                  <a:pt x="27646" y="0"/>
                </a:lnTo>
                <a:lnTo>
                  <a:pt x="19377" y="2897"/>
                </a:lnTo>
                <a:lnTo>
                  <a:pt x="9093" y="10809"/>
                </a:lnTo>
                <a:lnTo>
                  <a:pt x="2591" y="21084"/>
                </a:lnTo>
                <a:lnTo>
                  <a:pt x="0" y="33059"/>
                </a:lnTo>
                <a:lnTo>
                  <a:pt x="2438" y="47744"/>
                </a:lnTo>
                <a:lnTo>
                  <a:pt x="9221" y="59929"/>
                </a:lnTo>
                <a:lnTo>
                  <a:pt x="19466" y="68861"/>
                </a:lnTo>
                <a:lnTo>
                  <a:pt x="32291" y="73788"/>
                </a:lnTo>
                <a:lnTo>
                  <a:pt x="39961" y="74518"/>
                </a:lnTo>
                <a:lnTo>
                  <a:pt x="54121" y="71967"/>
                </a:lnTo>
                <a:lnTo>
                  <a:pt x="66055" y="64937"/>
                </a:lnTo>
                <a:lnTo>
                  <a:pt x="74819" y="54364"/>
                </a:lnTo>
                <a:lnTo>
                  <a:pt x="79468" y="41187"/>
                </a:lnTo>
                <a:lnTo>
                  <a:pt x="77526" y="25078"/>
                </a:lnTo>
                <a:lnTo>
                  <a:pt x="71591" y="12052"/>
                </a:lnTo>
                <a:lnTo>
                  <a:pt x="62423" y="2501"/>
                </a:lnTo>
                <a:lnTo>
                  <a:pt x="57300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44947" y="2880875"/>
            <a:ext cx="3473250" cy="331200"/>
          </a:xfrm>
          <a:custGeom>
            <a:avLst/>
            <a:gdLst/>
            <a:ahLst/>
            <a:cxnLst/>
            <a:rect l="l" t="t" r="r" b="b"/>
            <a:pathLst>
              <a:path w="3497262" h="1296987">
                <a:moveTo>
                  <a:pt x="3378441" y="0"/>
                </a:moveTo>
                <a:lnTo>
                  <a:pt x="115390" y="48"/>
                </a:lnTo>
                <a:lnTo>
                  <a:pt x="73559" y="8925"/>
                </a:lnTo>
                <a:lnTo>
                  <a:pt x="38632" y="31139"/>
                </a:lnTo>
                <a:lnTo>
                  <a:pt x="13459" y="63839"/>
                </a:lnTo>
                <a:lnTo>
                  <a:pt x="894" y="104173"/>
                </a:lnTo>
                <a:lnTo>
                  <a:pt x="0" y="118821"/>
                </a:lnTo>
                <a:lnTo>
                  <a:pt x="48" y="1181599"/>
                </a:lnTo>
                <a:lnTo>
                  <a:pt x="8922" y="1223431"/>
                </a:lnTo>
                <a:lnTo>
                  <a:pt x="31136" y="1258358"/>
                </a:lnTo>
                <a:lnTo>
                  <a:pt x="63836" y="1283529"/>
                </a:lnTo>
                <a:lnTo>
                  <a:pt x="104172" y="1296093"/>
                </a:lnTo>
                <a:lnTo>
                  <a:pt x="118821" y="1296987"/>
                </a:lnTo>
                <a:lnTo>
                  <a:pt x="3381862" y="1296939"/>
                </a:lnTo>
                <a:lnTo>
                  <a:pt x="3423695" y="1288067"/>
                </a:lnTo>
                <a:lnTo>
                  <a:pt x="3458626" y="1265857"/>
                </a:lnTo>
                <a:lnTo>
                  <a:pt x="3483801" y="1233160"/>
                </a:lnTo>
                <a:lnTo>
                  <a:pt x="3496368" y="1192827"/>
                </a:lnTo>
                <a:lnTo>
                  <a:pt x="3497262" y="1178179"/>
                </a:lnTo>
                <a:lnTo>
                  <a:pt x="3497213" y="115390"/>
                </a:lnTo>
                <a:lnTo>
                  <a:pt x="3488337" y="73559"/>
                </a:lnTo>
                <a:lnTo>
                  <a:pt x="3466123" y="38632"/>
                </a:lnTo>
                <a:lnTo>
                  <a:pt x="3433423" y="13459"/>
                </a:lnTo>
                <a:lnTo>
                  <a:pt x="3393089" y="894"/>
                </a:lnTo>
                <a:lnTo>
                  <a:pt x="3378441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45430" y="2910102"/>
            <a:ext cx="3430999" cy="25782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635" algn="ctr">
              <a:lnSpc>
                <a:spcPct val="100000"/>
              </a:lnSpc>
            </a:pPr>
            <a:r>
              <a:rPr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самом</a:t>
            </a: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деле</a:t>
            </a:r>
            <a:endParaRPr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48947" y="1663700"/>
            <a:ext cx="3454288" cy="3048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9845" algn="ctr">
              <a:lnSpc>
                <a:spcPct val="100000"/>
              </a:lnSpc>
            </a:pPr>
            <a:r>
              <a:rPr sz="1600" b="1" dirty="0" err="1">
                <a:latin typeface="Arial"/>
                <a:cs typeface="Arial"/>
              </a:rPr>
              <a:t>Миф</a:t>
            </a:r>
            <a:endParaRPr lang="ru-RU" sz="1600" b="1" dirty="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354024" y="596900"/>
            <a:ext cx="1776730" cy="7391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99400"/>
              </a:lnSpc>
            </a:pP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Цифровая валюта центрального банка — </a:t>
            </a:r>
            <a:r>
              <a:rPr sz="1200" b="1" dirty="0">
                <a:latin typeface="Arial" panose="020B0604020202020204" pitchFamily="34" charset="0"/>
                <a:cs typeface="Arial" panose="020B0604020202020204" pitchFamily="34" charset="0"/>
              </a:rPr>
              <a:t>выпускается только Центральным Банком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6774136" y="596900"/>
            <a:ext cx="1537970" cy="9175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>
              <a:lnSpc>
                <a:spcPct val="99200"/>
              </a:lnSpc>
            </a:pP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Криптовалюта — </a:t>
            </a:r>
            <a:r>
              <a:rPr sz="1200" b="1" dirty="0">
                <a:latin typeface="Arial" panose="020B0604020202020204" pitchFamily="34" charset="0"/>
                <a:cs typeface="Arial" panose="020B0604020202020204" pitchFamily="34" charset="0"/>
              </a:rPr>
              <a:t>создается децентрализовано </a:t>
            </a: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без конкретного владельца</a:t>
            </a:r>
          </a:p>
        </p:txBody>
      </p:sp>
      <p:sp>
        <p:nvSpPr>
          <p:cNvPr id="46" name="object 46"/>
          <p:cNvSpPr/>
          <p:nvPr/>
        </p:nvSpPr>
        <p:spPr>
          <a:xfrm>
            <a:off x="6602168" y="303210"/>
            <a:ext cx="0" cy="3401867"/>
          </a:xfrm>
          <a:custGeom>
            <a:avLst/>
            <a:gdLst/>
            <a:ahLst/>
            <a:cxnLst/>
            <a:rect l="l" t="t" r="r" b="b"/>
            <a:pathLst>
              <a:path h="3401867">
                <a:moveTo>
                  <a:pt x="0" y="0"/>
                </a:moveTo>
                <a:lnTo>
                  <a:pt x="0" y="3401867"/>
                </a:lnTo>
              </a:path>
            </a:pathLst>
          </a:custGeom>
          <a:ln w="19040">
            <a:solidFill>
              <a:srgbClr val="A3EE5C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4349401" y="1620191"/>
            <a:ext cx="1981200" cy="11080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256540">
              <a:lnSpc>
                <a:spcPct val="100000"/>
              </a:lnSpc>
            </a:pPr>
            <a:r>
              <a:rPr sz="1200" dirty="0" err="1">
                <a:latin typeface="Arial" panose="020B0604020202020204" pitchFamily="34" charset="0"/>
                <a:cs typeface="Arial" panose="020B0604020202020204" pitchFamily="34" charset="0"/>
              </a:rPr>
              <a:t>Цифровая</a:t>
            </a: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 валюта центрального банка — это </a:t>
            </a:r>
            <a:r>
              <a:rPr sz="1200" b="1" dirty="0">
                <a:latin typeface="Arial" panose="020B0604020202020204" pitchFamily="34" charset="0"/>
                <a:cs typeface="Arial" panose="020B0604020202020204" pitchFamily="34" charset="0"/>
              </a:rPr>
              <a:t>цифровая форма безналичных денег</a:t>
            </a: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12700">
              <a:lnSpc>
                <a:spcPts val="1390"/>
              </a:lnSpc>
            </a:pP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это всегда обязательство</a:t>
            </a:r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Центрального Банка</a:t>
            </a:r>
          </a:p>
        </p:txBody>
      </p:sp>
      <p:sp>
        <p:nvSpPr>
          <p:cNvPr id="52" name="object 5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2</a:t>
            </a:fld>
            <a:endParaRPr sz="800" dirty="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773730" y="1905318"/>
            <a:ext cx="2047239" cy="545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635">
              <a:lnSpc>
                <a:spcPct val="97500"/>
              </a:lnSpc>
            </a:pP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Криптовалюта — </a:t>
            </a:r>
            <a:r>
              <a:rPr sz="1200" b="1" dirty="0">
                <a:latin typeface="Arial" panose="020B0604020202020204" pitchFamily="34" charset="0"/>
                <a:cs typeface="Arial" panose="020B0604020202020204" pitchFamily="34" charset="0"/>
              </a:rPr>
              <a:t>не имеет конкретного держателя </a:t>
            </a: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</a:p>
        </p:txBody>
      </p:sp>
      <p:sp>
        <p:nvSpPr>
          <p:cNvPr id="49" name="object 49"/>
          <p:cNvSpPr txBox="1"/>
          <p:nvPr/>
        </p:nvSpPr>
        <p:spPr>
          <a:xfrm>
            <a:off x="4349172" y="3012418"/>
            <a:ext cx="1976120" cy="5467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>
              <a:lnSpc>
                <a:spcPct val="97500"/>
              </a:lnSpc>
            </a:pP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Цифровая валюта центрального </a:t>
            </a:r>
            <a:r>
              <a:rPr sz="1200" b="1" dirty="0">
                <a:latin typeface="Arial" panose="020B0604020202020204" pitchFamily="34" charset="0"/>
                <a:cs typeface="Arial" panose="020B0604020202020204" pitchFamily="34" charset="0"/>
              </a:rPr>
              <a:t>банка всегда регулируется ЦБ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774593" y="2841625"/>
            <a:ext cx="2046375" cy="11080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latin typeface="Arial" panose="020B0604020202020204" pitchFamily="34" charset="0"/>
                <a:cs typeface="Arial" panose="020B0604020202020204" pitchFamily="34" charset="0"/>
              </a:rPr>
              <a:t>Правовой статус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ts val="1415"/>
              </a:lnSpc>
            </a:pP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Криптовалют</a:t>
            </a:r>
          </a:p>
          <a:p>
            <a:pPr marL="12700">
              <a:lnSpc>
                <a:spcPts val="1390"/>
              </a:lnSpc>
            </a:pP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как платежного средства</a:t>
            </a:r>
          </a:p>
          <a:p>
            <a:pPr marL="12700" marR="205104" indent="0">
              <a:lnSpc>
                <a:spcPct val="100000"/>
              </a:lnSpc>
              <a:spcBef>
                <a:spcPts val="70"/>
              </a:spcBef>
            </a:pPr>
            <a:r>
              <a:rPr sz="1200" b="1" dirty="0">
                <a:latin typeface="Arial" panose="020B0604020202020204" pitchFamily="34" charset="0"/>
                <a:cs typeface="Arial" panose="020B0604020202020204" pitchFamily="34" charset="0"/>
              </a:rPr>
              <a:t>зависит от законов каждой страны</a:t>
            </a: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, часто вообще не определен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4354024" y="4139239"/>
            <a:ext cx="4163695" cy="5454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>
              <a:lnSpc>
                <a:spcPct val="97500"/>
              </a:lnSpc>
            </a:pPr>
            <a:r>
              <a:rPr sz="1200" b="1" dirty="0">
                <a:latin typeface="Arial" panose="020B0604020202020204" pitchFamily="34" charset="0"/>
                <a:cs typeface="Arial" panose="020B0604020202020204" pitchFamily="34" charset="0"/>
              </a:rPr>
              <a:t>ЦВЦБ и Криптовалюты могут использовать схожие технологии</a:t>
            </a:r>
            <a:r>
              <a:rPr sz="1200" dirty="0">
                <a:latin typeface="Arial" panose="020B0604020202020204" pitchFamily="34" charset="0"/>
                <a:cs typeface="Arial" panose="020B0604020202020204" pitchFamily="34" charset="0"/>
              </a:rPr>
              <a:t>. Например, использовать технологию распределенного реестра</a:t>
            </a:r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726" y="31192"/>
            <a:ext cx="877675" cy="553516"/>
          </a:xfrm>
          <a:prstGeom prst="rect">
            <a:avLst/>
          </a:prstGeom>
        </p:spPr>
      </p:pic>
      <p:sp>
        <p:nvSpPr>
          <p:cNvPr id="59" name="object 43"/>
          <p:cNvSpPr txBox="1"/>
          <p:nvPr/>
        </p:nvSpPr>
        <p:spPr>
          <a:xfrm>
            <a:off x="242314" y="2098801"/>
            <a:ext cx="3460920" cy="56400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050" marR="19050" indent="42545" algn="ctr">
              <a:lnSpc>
                <a:spcPts val="1180"/>
              </a:lnSpc>
            </a:pPr>
            <a:r>
              <a:rPr sz="1200" dirty="0" err="1">
                <a:latin typeface="Arial"/>
                <a:cs typeface="Arial"/>
              </a:rPr>
              <a:t>Цифровая</a:t>
            </a:r>
            <a:r>
              <a:rPr sz="1200" dirty="0">
                <a:latin typeface="Arial"/>
                <a:cs typeface="Arial"/>
              </a:rPr>
              <a:t> </a:t>
            </a:r>
            <a:r>
              <a:rPr sz="1200" dirty="0" err="1">
                <a:latin typeface="Arial"/>
                <a:cs typeface="Arial"/>
              </a:rPr>
              <a:t>валюта</a:t>
            </a:r>
            <a:r>
              <a:rPr sz="1200" dirty="0">
                <a:latin typeface="Arial"/>
                <a:cs typeface="Arial"/>
              </a:rPr>
              <a:t> </a:t>
            </a:r>
            <a:endParaRPr lang="ru-RU" sz="1200" dirty="0">
              <a:latin typeface="Arial"/>
              <a:cs typeface="Arial"/>
            </a:endParaRPr>
          </a:p>
          <a:p>
            <a:pPr marL="19050" marR="19050" indent="42545" algn="ctr">
              <a:lnSpc>
                <a:spcPts val="1180"/>
              </a:lnSpc>
            </a:pPr>
            <a:r>
              <a:rPr sz="1200" dirty="0" err="1">
                <a:latin typeface="Arial"/>
                <a:cs typeface="Arial"/>
              </a:rPr>
              <a:t>центральных</a:t>
            </a:r>
            <a:r>
              <a:rPr sz="1200" dirty="0">
                <a:latin typeface="Arial"/>
                <a:cs typeface="Arial"/>
              </a:rPr>
              <a:t> банков (ЦВЦБ)</a:t>
            </a:r>
          </a:p>
          <a:p>
            <a:pPr algn="ctr">
              <a:lnSpc>
                <a:spcPct val="100000"/>
              </a:lnSpc>
              <a:spcBef>
                <a:spcPts val="235"/>
              </a:spcBef>
            </a:pPr>
            <a:r>
              <a:rPr lang="ru-RU" sz="1200" dirty="0">
                <a:latin typeface="Arial"/>
                <a:cs typeface="Arial"/>
              </a:rPr>
              <a:t>- </a:t>
            </a:r>
            <a:r>
              <a:rPr sz="1200" dirty="0" err="1">
                <a:latin typeface="Arial"/>
                <a:cs typeface="Arial"/>
              </a:rPr>
              <a:t>это</a:t>
            </a:r>
            <a:r>
              <a:rPr sz="120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новая криптовалюта?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61" name="object 38"/>
          <p:cNvSpPr txBox="1"/>
          <p:nvPr/>
        </p:nvSpPr>
        <p:spPr>
          <a:xfrm>
            <a:off x="241976" y="3469686"/>
            <a:ext cx="3476418" cy="70648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>
              <a:lnSpc>
                <a:spcPts val="1300"/>
              </a:lnSpc>
              <a:spcBef>
                <a:spcPts val="470"/>
              </a:spcBef>
            </a:pPr>
            <a:r>
              <a:rPr sz="1100" dirty="0" err="1">
                <a:latin typeface="Arial" panose="020B0604020202020204" pitchFamily="34" charset="0"/>
                <a:cs typeface="Arial" panose="020B0604020202020204" pitchFamily="34" charset="0"/>
              </a:rPr>
              <a:t>Цифровые</a:t>
            </a:r>
            <a:r>
              <a:rPr sz="1100" dirty="0">
                <a:latin typeface="Arial" panose="020B0604020202020204" pitchFamily="34" charset="0"/>
                <a:cs typeface="Arial" panose="020B0604020202020204" pitchFamily="34" charset="0"/>
              </a:rPr>
              <a:t> валюты центральных банков </a:t>
            </a:r>
            <a:r>
              <a:rPr sz="1100" dirty="0" err="1">
                <a:latin typeface="Arial" panose="020B0604020202020204" pitchFamily="34" charset="0"/>
                <a:cs typeface="Arial" panose="020B0604020202020204" pitchFamily="34" charset="0"/>
              </a:rPr>
              <a:t>никак</a:t>
            </a:r>
            <a:r>
              <a:rPr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12700" algn="ctr">
              <a:lnSpc>
                <a:spcPts val="1300"/>
              </a:lnSpc>
            </a:pPr>
            <a:r>
              <a:rPr sz="11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sz="1100" dirty="0">
                <a:latin typeface="Arial" panose="020B0604020202020204" pitchFamily="34" charset="0"/>
                <a:cs typeface="Arial" panose="020B0604020202020204" pitchFamily="34" charset="0"/>
              </a:rPr>
              <a:t> связаны с криптовалютами.</a:t>
            </a:r>
          </a:p>
          <a:p>
            <a:pPr marL="0" algn="ctr">
              <a:lnSpc>
                <a:spcPct val="100000"/>
              </a:lnSpc>
              <a:spcBef>
                <a:spcPts val="245"/>
              </a:spcBef>
            </a:pPr>
            <a:r>
              <a:rPr sz="1100" b="1" dirty="0">
                <a:latin typeface="Arial" panose="020B0604020202020204" pitchFamily="34" charset="0"/>
                <a:cs typeface="Arial" panose="020B0604020202020204" pitchFamily="34" charset="0"/>
              </a:rPr>
              <a:t>Единственное сходство этих понятий —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algn="ctr">
              <a:lnSpc>
                <a:spcPts val="1295"/>
              </a:lnSpc>
            </a:pPr>
            <a:r>
              <a:rPr sz="1100" b="1" dirty="0">
                <a:latin typeface="Arial" panose="020B0604020202020204" pitchFamily="34" charset="0"/>
                <a:cs typeface="Arial" panose="020B0604020202020204" pitchFamily="34" charset="0"/>
              </a:rPr>
              <a:t>слово «валюта» в названии.</a:t>
            </a:r>
            <a:endParaRPr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9727"/>
            <a:ext cx="740123" cy="740123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152399" y="620236"/>
            <a:ext cx="37614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Что такое </a:t>
            </a:r>
            <a:r>
              <a:rPr lang="ru-RU" sz="2100" dirty="0">
                <a:solidFill>
                  <a:srgbClr val="552DE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цифровая валюта центральных банков?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257276" y="1190585"/>
            <a:ext cx="3649345" cy="233426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R="12700"/>
            <a:r>
              <a:rPr sz="2400" b="1" kern="100" dirty="0">
                <a:solidFill>
                  <a:srgbClr val="552DE2"/>
                </a:solidFill>
                <a:latin typeface="Arial"/>
                <a:cs typeface="Arial"/>
              </a:rPr>
              <a:t>81</a:t>
            </a:r>
            <a:r>
              <a:rPr sz="2400" kern="100" dirty="0">
                <a:solidFill>
                  <a:srgbClr val="552DE2"/>
                </a:solidFill>
                <a:latin typeface="Arial"/>
                <a:cs typeface="Arial"/>
              </a:rPr>
              <a:t> </a:t>
            </a:r>
            <a:r>
              <a:rPr sz="2400" kern="100" dirty="0">
                <a:latin typeface="Arial"/>
                <a:cs typeface="Arial"/>
              </a:rPr>
              <a:t>из 86 </a:t>
            </a:r>
            <a:endParaRPr lang="ru-RU" sz="2400" kern="100" dirty="0">
              <a:latin typeface="Arial"/>
              <a:cs typeface="Arial"/>
            </a:endParaRPr>
          </a:p>
          <a:p>
            <a:pPr marR="12700"/>
            <a:r>
              <a:rPr sz="2400" b="1" kern="100" dirty="0" err="1">
                <a:solidFill>
                  <a:srgbClr val="552DE2"/>
                </a:solidFill>
                <a:latin typeface="Arial"/>
                <a:cs typeface="Arial"/>
              </a:rPr>
              <a:t>опрошенных</a:t>
            </a:r>
            <a:r>
              <a:rPr sz="2400" b="1" kern="100" dirty="0">
                <a:solidFill>
                  <a:srgbClr val="552DE2"/>
                </a:solidFill>
                <a:latin typeface="Arial"/>
                <a:cs typeface="Arial"/>
              </a:rPr>
              <a:t> стран </a:t>
            </a:r>
            <a:r>
              <a:rPr sz="2400" kern="100" dirty="0">
                <a:latin typeface="Arial"/>
                <a:cs typeface="Arial"/>
              </a:rPr>
              <a:t>работают</a:t>
            </a:r>
          </a:p>
          <a:p>
            <a:pPr marR="532765"/>
            <a:r>
              <a:rPr sz="2400" kern="100" dirty="0">
                <a:latin typeface="Arial"/>
                <a:cs typeface="Arial"/>
              </a:rPr>
              <a:t>над </a:t>
            </a:r>
            <a:r>
              <a:rPr sz="2400" kern="100" dirty="0" err="1">
                <a:latin typeface="Arial"/>
                <a:cs typeface="Arial"/>
              </a:rPr>
              <a:t>прототипом</a:t>
            </a:r>
            <a:r>
              <a:rPr sz="2400" kern="100" dirty="0">
                <a:latin typeface="Arial"/>
                <a:cs typeface="Arial"/>
              </a:rPr>
              <a:t> </a:t>
            </a:r>
            <a:endParaRPr lang="ru-RU" sz="2400" kern="100" dirty="0">
              <a:latin typeface="Arial"/>
              <a:cs typeface="Arial"/>
            </a:endParaRPr>
          </a:p>
          <a:p>
            <a:pPr marR="532765"/>
            <a:r>
              <a:rPr sz="2400" kern="100" dirty="0" err="1">
                <a:latin typeface="Arial"/>
                <a:cs typeface="Arial"/>
              </a:rPr>
              <a:t>или</a:t>
            </a:r>
            <a:r>
              <a:rPr sz="2400" kern="100" dirty="0">
                <a:latin typeface="Arial"/>
                <a:cs typeface="Arial"/>
              </a:rPr>
              <a:t> пилотом ЦВЦБ*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57276" y="3169532"/>
            <a:ext cx="5534551" cy="1821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900" kern="10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*по данным Банка Международных Расчетов на начало 2023 года</a:t>
            </a:r>
            <a:endParaRPr sz="9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922733" y="472430"/>
            <a:ext cx="4754880" cy="2346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3</a:t>
            </a:fld>
            <a:endParaRPr sz="800" dirty="0">
              <a:latin typeface="Arial"/>
              <a:cs typeface="Arial"/>
            </a:endParaRPr>
          </a:p>
        </p:txBody>
      </p:sp>
      <p:sp>
        <p:nvSpPr>
          <p:cNvPr id="20" name="object 3"/>
          <p:cNvSpPr/>
          <p:nvPr/>
        </p:nvSpPr>
        <p:spPr>
          <a:xfrm>
            <a:off x="228600" y="166730"/>
            <a:ext cx="1033272" cy="2651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35"/>
          <p:cNvSpPr txBox="1"/>
          <p:nvPr/>
        </p:nvSpPr>
        <p:spPr>
          <a:xfrm>
            <a:off x="257276" y="591778"/>
            <a:ext cx="3385820" cy="33530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 algn="just">
              <a:lnSpc>
                <a:spcPct val="102600"/>
              </a:lnSpc>
            </a:pPr>
            <a:r>
              <a:rPr lang="ru-RU" sz="2400" kern="0" dirty="0">
                <a:latin typeface="Arial"/>
                <a:cs typeface="Arial"/>
              </a:rPr>
              <a:t>ЦВЦБ в мире</a:t>
            </a:r>
          </a:p>
        </p:txBody>
      </p:sp>
      <p:graphicFrame>
        <p:nvGraphicFramePr>
          <p:cNvPr id="25" name="Диаграмма 24"/>
          <p:cNvGraphicFramePr/>
          <p:nvPr>
            <p:extLst>
              <p:ext uri="{D42A27DB-BD31-4B8C-83A1-F6EECF244321}">
                <p14:modId xmlns:p14="http://schemas.microsoft.com/office/powerpoint/2010/main" val="976941136"/>
              </p:ext>
            </p:extLst>
          </p:nvPr>
        </p:nvGraphicFramePr>
        <p:xfrm>
          <a:off x="4953000" y="2882900"/>
          <a:ext cx="3733800" cy="1922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8" name="Рисунок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726" y="31192"/>
            <a:ext cx="877675" cy="55351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2051"/>
            <a:ext cx="1447799" cy="14477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86225" y="4671567"/>
            <a:ext cx="5057775" cy="47244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307975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8600" y="166730"/>
            <a:ext cx="1033272" cy="2651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654038" y="3811"/>
            <a:ext cx="3489961" cy="5156200"/>
          </a:xfrm>
          <a:custGeom>
            <a:avLst/>
            <a:gdLst/>
            <a:ahLst/>
            <a:cxnLst/>
            <a:rect l="l" t="t" r="r" b="b"/>
            <a:pathLst>
              <a:path w="5057775" h="5143491">
                <a:moveTo>
                  <a:pt x="0" y="5143500"/>
                </a:moveTo>
                <a:lnTo>
                  <a:pt x="5057775" y="5143500"/>
                </a:lnTo>
                <a:lnTo>
                  <a:pt x="5057775" y="8"/>
                </a:lnTo>
                <a:lnTo>
                  <a:pt x="0" y="8"/>
                </a:lnTo>
                <a:lnTo>
                  <a:pt x="0" y="5143500"/>
                </a:lnTo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635532" y="5073344"/>
            <a:ext cx="79468" cy="70159"/>
          </a:xfrm>
          <a:custGeom>
            <a:avLst/>
            <a:gdLst/>
            <a:ahLst/>
            <a:cxnLst/>
            <a:rect l="l" t="t" r="r" b="b"/>
            <a:pathLst>
              <a:path w="79468" h="7015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7306" y="70159"/>
                </a:lnTo>
                <a:lnTo>
                  <a:pt x="62589" y="70159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635532" y="4898278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635532" y="4723226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635532" y="4548175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635532" y="4373123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635532" y="419807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35532" y="4023018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635532" y="384796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635532" y="3672915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635532" y="3497863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635532" y="332281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635532" y="3147758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635532" y="297270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635532" y="2797655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635532" y="2622602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635532" y="244755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635532" y="2272498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635532" y="209744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635532" y="1922395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635532" y="1747342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635532" y="157229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635532" y="1397239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635532" y="122218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635532" y="1047134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635532" y="872082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5635532" y="697030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635532" y="521977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635532" y="346926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5635532" y="171874"/>
            <a:ext cx="79468" cy="77699"/>
          </a:xfrm>
          <a:custGeom>
            <a:avLst/>
            <a:gdLst/>
            <a:ahLst/>
            <a:cxnLst/>
            <a:rect l="l" t="t" r="r" b="b"/>
            <a:pathLst>
              <a:path w="79468" h="77699">
                <a:moveTo>
                  <a:pt x="50785" y="0"/>
                </a:moveTo>
                <a:lnTo>
                  <a:pt x="9093" y="13990"/>
                </a:lnTo>
                <a:lnTo>
                  <a:pt x="0" y="36240"/>
                </a:lnTo>
                <a:lnTo>
                  <a:pt x="2438" y="50925"/>
                </a:lnTo>
                <a:lnTo>
                  <a:pt x="9221" y="63110"/>
                </a:lnTo>
                <a:lnTo>
                  <a:pt x="19466" y="72042"/>
                </a:lnTo>
                <a:lnTo>
                  <a:pt x="32291" y="76969"/>
                </a:lnTo>
                <a:lnTo>
                  <a:pt x="39961" y="77699"/>
                </a:lnTo>
                <a:lnTo>
                  <a:pt x="54121" y="75148"/>
                </a:lnTo>
                <a:lnTo>
                  <a:pt x="66055" y="68118"/>
                </a:lnTo>
                <a:lnTo>
                  <a:pt x="74819" y="57545"/>
                </a:lnTo>
                <a:lnTo>
                  <a:pt x="79468" y="44368"/>
                </a:lnTo>
                <a:lnTo>
                  <a:pt x="77526" y="28259"/>
                </a:lnTo>
                <a:lnTo>
                  <a:pt x="71591" y="15233"/>
                </a:lnTo>
                <a:lnTo>
                  <a:pt x="62423" y="5682"/>
                </a:lnTo>
                <a:lnTo>
                  <a:pt x="5078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635532" y="3"/>
            <a:ext cx="79468" cy="74518"/>
          </a:xfrm>
          <a:custGeom>
            <a:avLst/>
            <a:gdLst/>
            <a:ahLst/>
            <a:cxnLst/>
            <a:rect l="l" t="t" r="r" b="b"/>
            <a:pathLst>
              <a:path w="79468" h="74518">
                <a:moveTo>
                  <a:pt x="57300" y="0"/>
                </a:moveTo>
                <a:lnTo>
                  <a:pt x="27646" y="0"/>
                </a:lnTo>
                <a:lnTo>
                  <a:pt x="19377" y="2897"/>
                </a:lnTo>
                <a:lnTo>
                  <a:pt x="9093" y="10809"/>
                </a:lnTo>
                <a:lnTo>
                  <a:pt x="2591" y="21084"/>
                </a:lnTo>
                <a:lnTo>
                  <a:pt x="0" y="33059"/>
                </a:lnTo>
                <a:lnTo>
                  <a:pt x="2438" y="47744"/>
                </a:lnTo>
                <a:lnTo>
                  <a:pt x="9221" y="59929"/>
                </a:lnTo>
                <a:lnTo>
                  <a:pt x="19466" y="68861"/>
                </a:lnTo>
                <a:lnTo>
                  <a:pt x="32291" y="73788"/>
                </a:lnTo>
                <a:lnTo>
                  <a:pt x="39961" y="74518"/>
                </a:lnTo>
                <a:lnTo>
                  <a:pt x="54121" y="71967"/>
                </a:lnTo>
                <a:lnTo>
                  <a:pt x="66055" y="64937"/>
                </a:lnTo>
                <a:lnTo>
                  <a:pt x="74819" y="54364"/>
                </a:lnTo>
                <a:lnTo>
                  <a:pt x="79468" y="41187"/>
                </a:lnTo>
                <a:lnTo>
                  <a:pt x="77526" y="25078"/>
                </a:lnTo>
                <a:lnTo>
                  <a:pt x="71591" y="12052"/>
                </a:lnTo>
                <a:lnTo>
                  <a:pt x="62423" y="2501"/>
                </a:lnTo>
                <a:lnTo>
                  <a:pt x="57300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bject 5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D60167-4931-47E6-BA6A-407CBD079E47}" type="slidenum">
              <a:rPr kumimoji="0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2540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88241"/>
            <a:ext cx="877675" cy="553516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9727"/>
            <a:ext cx="740123" cy="740123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52400" y="520700"/>
            <a:ext cx="3761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Цифровой рубль</a:t>
            </a:r>
            <a:endParaRPr lang="ru-RU" sz="2400" dirty="0">
              <a:solidFill>
                <a:srgbClr val="552D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object 34"/>
          <p:cNvSpPr/>
          <p:nvPr/>
        </p:nvSpPr>
        <p:spPr>
          <a:xfrm>
            <a:off x="231759" y="1179891"/>
            <a:ext cx="4751387" cy="312648"/>
          </a:xfrm>
          <a:custGeom>
            <a:avLst/>
            <a:gdLst/>
            <a:ahLst/>
            <a:cxnLst/>
            <a:rect l="l" t="t" r="r" b="b"/>
            <a:pathLst>
              <a:path w="4751387" h="312648">
                <a:moveTo>
                  <a:pt x="0" y="0"/>
                </a:moveTo>
                <a:lnTo>
                  <a:pt x="4751387" y="0"/>
                </a:lnTo>
                <a:lnTo>
                  <a:pt x="4751387" y="312648"/>
                </a:lnTo>
                <a:lnTo>
                  <a:pt x="0" y="312648"/>
                </a:lnTo>
                <a:lnTo>
                  <a:pt x="0" y="0"/>
                </a:lnTo>
                <a:close/>
              </a:path>
            </a:pathLst>
          </a:custGeom>
          <a:solidFill>
            <a:srgbClr val="D3FF2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36"/>
          <p:cNvSpPr/>
          <p:nvPr/>
        </p:nvSpPr>
        <p:spPr>
          <a:xfrm>
            <a:off x="231759" y="1604820"/>
            <a:ext cx="4751387" cy="312648"/>
          </a:xfrm>
          <a:custGeom>
            <a:avLst/>
            <a:gdLst/>
            <a:ahLst/>
            <a:cxnLst/>
            <a:rect l="l" t="t" r="r" b="b"/>
            <a:pathLst>
              <a:path w="4751387" h="312648">
                <a:moveTo>
                  <a:pt x="0" y="0"/>
                </a:moveTo>
                <a:lnTo>
                  <a:pt x="4751387" y="0"/>
                </a:lnTo>
                <a:lnTo>
                  <a:pt x="4751387" y="312648"/>
                </a:lnTo>
                <a:lnTo>
                  <a:pt x="0" y="312648"/>
                </a:lnTo>
                <a:lnTo>
                  <a:pt x="0" y="0"/>
                </a:lnTo>
                <a:close/>
              </a:path>
            </a:pathLst>
          </a:custGeom>
          <a:solidFill>
            <a:srgbClr val="D3FF2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TextBox 64"/>
          <p:cNvSpPr txBox="1"/>
          <p:nvPr/>
        </p:nvSpPr>
        <p:spPr>
          <a:xfrm>
            <a:off x="214387" y="1153985"/>
            <a:ext cx="4586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Цифровая форма национальной валюты </a:t>
            </a:r>
            <a:endParaRPr lang="ru-RU" sz="1600" b="1" dirty="0">
              <a:solidFill>
                <a:srgbClr val="552D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4257" y="1592468"/>
            <a:ext cx="4586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Оператор Платформы ЦР — Банк России</a:t>
            </a:r>
            <a:endParaRPr lang="ru-RU" sz="1600" b="1" dirty="0">
              <a:solidFill>
                <a:srgbClr val="552D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22678" y="2029749"/>
            <a:ext cx="376140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Свойства цифрового рубля</a:t>
            </a:r>
            <a:endParaRPr lang="ru-RU" sz="2100" dirty="0">
              <a:solidFill>
                <a:srgbClr val="552D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81000" y="2468232"/>
            <a:ext cx="24726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Счета цифрового рубля открываются и ведутся на платформе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Банка России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33647" y="2599742"/>
            <a:ext cx="45719" cy="45719"/>
          </a:xfrm>
          <a:prstGeom prst="rect">
            <a:avLst/>
          </a:prstGeom>
          <a:solidFill>
            <a:srgbClr val="552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971800" y="2599742"/>
            <a:ext cx="45719" cy="45719"/>
          </a:xfrm>
          <a:prstGeom prst="rect">
            <a:avLst/>
          </a:prstGeom>
          <a:solidFill>
            <a:srgbClr val="552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3017519" y="2468232"/>
            <a:ext cx="2472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Единые правила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 тарифы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81000" y="3499703"/>
            <a:ext cx="2472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Доступ к счету цифрового рубля через любой банк-участник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333647" y="3631213"/>
            <a:ext cx="45719" cy="45719"/>
          </a:xfrm>
          <a:prstGeom prst="rect">
            <a:avLst/>
          </a:prstGeom>
          <a:solidFill>
            <a:srgbClr val="552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72"/>
          <p:cNvSpPr txBox="1"/>
          <p:nvPr/>
        </p:nvSpPr>
        <p:spPr>
          <a:xfrm>
            <a:off x="3017519" y="3493442"/>
            <a:ext cx="2472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Цифровой рубль - средство для платежей и переводов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2971800" y="3624952"/>
            <a:ext cx="45719" cy="45719"/>
          </a:xfrm>
          <a:prstGeom prst="rect">
            <a:avLst/>
          </a:prstGeom>
          <a:solidFill>
            <a:srgbClr val="552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object 42"/>
          <p:cNvSpPr/>
          <p:nvPr/>
        </p:nvSpPr>
        <p:spPr>
          <a:xfrm>
            <a:off x="5500412" y="1189596"/>
            <a:ext cx="3348306" cy="941387"/>
          </a:xfrm>
          <a:custGeom>
            <a:avLst/>
            <a:gdLst/>
            <a:ahLst/>
            <a:cxnLst/>
            <a:rect l="l" t="t" r="r" b="b"/>
            <a:pathLst>
              <a:path w="3450742" h="941387">
                <a:moveTo>
                  <a:pt x="0" y="0"/>
                </a:moveTo>
                <a:lnTo>
                  <a:pt x="3450742" y="0"/>
                </a:lnTo>
                <a:lnTo>
                  <a:pt x="3450742" y="941387"/>
                </a:lnTo>
                <a:lnTo>
                  <a:pt x="0" y="941387"/>
                </a:lnTo>
                <a:lnTo>
                  <a:pt x="0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72000" tIns="36000" rIns="0" bIns="0" rtlCol="0">
            <a:noAutofit/>
          </a:bodyPr>
          <a:lstStyle/>
          <a:p>
            <a:r>
              <a:rPr lang="ru-RU" sz="1400" b="1" kern="100" dirty="0">
                <a:latin typeface="Arial" panose="020B0604020202020204" pitchFamily="34" charset="0"/>
                <a:cs typeface="Arial" panose="020B0604020202020204" pitchFamily="34" charset="0"/>
              </a:rPr>
              <a:t>Все три формы — равноценны</a:t>
            </a:r>
          </a:p>
          <a:p>
            <a:endParaRPr lang="ru-RU" sz="1400" kern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kern="100" dirty="0">
                <a:latin typeface="Arial" panose="020B0604020202020204" pitchFamily="34" charset="0"/>
                <a:cs typeface="Arial" panose="020B0604020202020204" pitchFamily="34" charset="0"/>
              </a:rPr>
              <a:t>1 цифровой    =</a:t>
            </a:r>
          </a:p>
          <a:p>
            <a:r>
              <a:rPr lang="ru-RU" sz="1400" kern="100" dirty="0">
                <a:latin typeface="Arial" panose="020B0604020202020204" pitchFamily="34" charset="0"/>
                <a:cs typeface="Arial" panose="020B0604020202020204" pitchFamily="34" charset="0"/>
              </a:rPr>
              <a:t>1 безналичному     = 1 наличному 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6"/>
          <a:srcRect l="55925" t="23796" r="39086" b="65457"/>
          <a:stretch/>
        </p:blipFill>
        <p:spPr>
          <a:xfrm>
            <a:off x="6578382" y="1664233"/>
            <a:ext cx="149446" cy="174354"/>
          </a:xfrm>
          <a:prstGeom prst="rect">
            <a:avLst/>
          </a:prstGeom>
        </p:spPr>
      </p:pic>
      <p:pic>
        <p:nvPicPr>
          <p:cNvPr id="77" name="Рисунок 76"/>
          <p:cNvPicPr>
            <a:picLocks noChangeAspect="1"/>
          </p:cNvPicPr>
          <p:nvPr/>
        </p:nvPicPr>
        <p:blipFill rotWithShape="1">
          <a:blip r:embed="rId6"/>
          <a:srcRect l="55925" t="23796" r="39086" b="65457"/>
          <a:stretch/>
        </p:blipFill>
        <p:spPr>
          <a:xfrm>
            <a:off x="6934200" y="1908467"/>
            <a:ext cx="152400" cy="174354"/>
          </a:xfrm>
          <a:prstGeom prst="rect">
            <a:avLst/>
          </a:prstGeom>
        </p:spPr>
      </p:pic>
      <p:pic>
        <p:nvPicPr>
          <p:cNvPr id="78" name="Рисунок 77"/>
          <p:cNvPicPr>
            <a:picLocks noChangeAspect="1"/>
          </p:cNvPicPr>
          <p:nvPr/>
        </p:nvPicPr>
        <p:blipFill rotWithShape="1">
          <a:blip r:embed="rId6"/>
          <a:srcRect l="55925" t="23796" r="39086" b="65457"/>
          <a:stretch/>
        </p:blipFill>
        <p:spPr>
          <a:xfrm>
            <a:off x="8366762" y="1891534"/>
            <a:ext cx="152400" cy="174354"/>
          </a:xfrm>
          <a:prstGeom prst="rect">
            <a:avLst/>
          </a:prstGeom>
        </p:spPr>
      </p:pic>
      <p:sp>
        <p:nvSpPr>
          <p:cNvPr id="79" name="object 42"/>
          <p:cNvSpPr/>
          <p:nvPr/>
        </p:nvSpPr>
        <p:spPr>
          <a:xfrm>
            <a:off x="5490194" y="2312482"/>
            <a:ext cx="3348306" cy="541320"/>
          </a:xfrm>
          <a:custGeom>
            <a:avLst/>
            <a:gdLst/>
            <a:ahLst/>
            <a:cxnLst/>
            <a:rect l="l" t="t" r="r" b="b"/>
            <a:pathLst>
              <a:path w="3450742" h="941387">
                <a:moveTo>
                  <a:pt x="0" y="0"/>
                </a:moveTo>
                <a:lnTo>
                  <a:pt x="3450742" y="0"/>
                </a:lnTo>
                <a:lnTo>
                  <a:pt x="3450742" y="941387"/>
                </a:lnTo>
                <a:lnTo>
                  <a:pt x="0" y="941387"/>
                </a:lnTo>
                <a:lnTo>
                  <a:pt x="0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72000" tIns="36000" rIns="0" bIns="0" rtlCol="0">
            <a:noAutofit/>
          </a:bodyPr>
          <a:lstStyle/>
          <a:p>
            <a:r>
              <a:rPr lang="ru-RU" sz="1400" b="1" kern="100" dirty="0">
                <a:latin typeface="Arial" panose="020B0604020202020204" pitchFamily="34" charset="0"/>
                <a:cs typeface="Arial" panose="020B0604020202020204" pitchFamily="34" charset="0"/>
              </a:rPr>
              <a:t>Выбор – чем платить </a:t>
            </a:r>
          </a:p>
          <a:p>
            <a:r>
              <a:rPr lang="ru-RU" sz="1400" b="1" kern="100" dirty="0">
                <a:latin typeface="Arial" panose="020B0604020202020204" pitchFamily="34" charset="0"/>
                <a:cs typeface="Arial" panose="020B0604020202020204" pitchFamily="34" charset="0"/>
              </a:rPr>
              <a:t>за гражданином</a:t>
            </a:r>
          </a:p>
        </p:txBody>
      </p:sp>
      <p:sp>
        <p:nvSpPr>
          <p:cNvPr id="80" name="object 42"/>
          <p:cNvSpPr/>
          <p:nvPr/>
        </p:nvSpPr>
        <p:spPr>
          <a:xfrm>
            <a:off x="5490194" y="3035301"/>
            <a:ext cx="3348306" cy="510150"/>
          </a:xfrm>
          <a:custGeom>
            <a:avLst/>
            <a:gdLst/>
            <a:ahLst/>
            <a:cxnLst/>
            <a:rect l="l" t="t" r="r" b="b"/>
            <a:pathLst>
              <a:path w="3450742" h="941387">
                <a:moveTo>
                  <a:pt x="0" y="0"/>
                </a:moveTo>
                <a:lnTo>
                  <a:pt x="3450742" y="0"/>
                </a:lnTo>
                <a:lnTo>
                  <a:pt x="3450742" y="941387"/>
                </a:lnTo>
                <a:lnTo>
                  <a:pt x="0" y="941387"/>
                </a:lnTo>
                <a:lnTo>
                  <a:pt x="0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72000" tIns="36000" rIns="0" bIns="0" rtlCol="0">
            <a:noAutofit/>
          </a:bodyPr>
          <a:lstStyle/>
          <a:p>
            <a:r>
              <a:rPr lang="ru-RU" sz="1400" b="1" kern="100" dirty="0">
                <a:latin typeface="Arial" panose="020B0604020202020204" pitchFamily="34" charset="0"/>
                <a:cs typeface="Arial" panose="020B0604020202020204" pitchFamily="34" charset="0"/>
              </a:rPr>
              <a:t>Дополнение к наличным </a:t>
            </a:r>
          </a:p>
          <a:p>
            <a:r>
              <a:rPr lang="ru-RU" sz="1400" b="1" kern="100" dirty="0">
                <a:latin typeface="Arial" panose="020B0604020202020204" pitchFamily="34" charset="0"/>
                <a:cs typeface="Arial" panose="020B0604020202020204" pitchFamily="34" charset="0"/>
              </a:rPr>
              <a:t>и безналичным деньгам</a:t>
            </a:r>
          </a:p>
        </p:txBody>
      </p:sp>
    </p:spTree>
    <p:extLst>
      <p:ext uri="{BB962C8B-B14F-4D97-AF65-F5344CB8AC3E}">
        <p14:creationId xmlns:p14="http://schemas.microsoft.com/office/powerpoint/2010/main" val="210035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61160" y="4590287"/>
            <a:ext cx="1036319" cy="2834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258226"/>
            <a:ext cx="9144000" cy="3897973"/>
          </a:xfrm>
          <a:custGeom>
            <a:avLst/>
            <a:gdLst/>
            <a:ahLst/>
            <a:cxnLst/>
            <a:rect l="l" t="t" r="r" b="b"/>
            <a:pathLst>
              <a:path w="9144000" h="3885272">
                <a:moveTo>
                  <a:pt x="0" y="0"/>
                </a:moveTo>
                <a:lnTo>
                  <a:pt x="9144000" y="0"/>
                </a:lnTo>
                <a:lnTo>
                  <a:pt x="9144000" y="3885272"/>
                </a:lnTo>
                <a:lnTo>
                  <a:pt x="0" y="3885272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6173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2709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19247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95784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170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42708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19244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5783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466169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642705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19243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95780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166165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342702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519240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695778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866164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42700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219237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395775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566161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742699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919236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095774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266159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442697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619233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795771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966157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142695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319232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495769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666154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842692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019228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195767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366153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542689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719227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895764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066150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242688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419224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595763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766149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942685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119223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295760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466147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642685" y="1215710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819221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995759" y="1215710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06387" y="1436688"/>
            <a:ext cx="4211637" cy="1493126"/>
          </a:xfrm>
          <a:custGeom>
            <a:avLst/>
            <a:gdLst/>
            <a:ahLst/>
            <a:cxnLst/>
            <a:rect l="l" t="t" r="r" b="b"/>
            <a:pathLst>
              <a:path w="4211637" h="1493126">
                <a:moveTo>
                  <a:pt x="0" y="0"/>
                </a:moveTo>
                <a:lnTo>
                  <a:pt x="4211637" y="0"/>
                </a:lnTo>
                <a:lnTo>
                  <a:pt x="4211637" y="1493126"/>
                </a:lnTo>
                <a:lnTo>
                  <a:pt x="0" y="14931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59" name="object 59"/>
          <p:cNvSpPr/>
          <p:nvPr/>
        </p:nvSpPr>
        <p:spPr>
          <a:xfrm>
            <a:off x="4625976" y="1436688"/>
            <a:ext cx="4211637" cy="1493126"/>
          </a:xfrm>
          <a:custGeom>
            <a:avLst/>
            <a:gdLst/>
            <a:ahLst/>
            <a:cxnLst/>
            <a:rect l="l" t="t" r="r" b="b"/>
            <a:pathLst>
              <a:path w="4211637" h="1493126">
                <a:moveTo>
                  <a:pt x="0" y="0"/>
                </a:moveTo>
                <a:lnTo>
                  <a:pt x="4211637" y="0"/>
                </a:lnTo>
                <a:lnTo>
                  <a:pt x="4211637" y="1493126"/>
                </a:lnTo>
                <a:lnTo>
                  <a:pt x="0" y="149312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625976" y="3057525"/>
            <a:ext cx="4211637" cy="1404937"/>
          </a:xfrm>
          <a:custGeom>
            <a:avLst/>
            <a:gdLst/>
            <a:ahLst/>
            <a:cxnLst/>
            <a:rect l="l" t="t" r="r" b="b"/>
            <a:pathLst>
              <a:path w="4211637" h="1404937">
                <a:moveTo>
                  <a:pt x="0" y="0"/>
                </a:moveTo>
                <a:lnTo>
                  <a:pt x="4211637" y="0"/>
                </a:lnTo>
                <a:lnTo>
                  <a:pt x="4211637" y="1404937"/>
                </a:lnTo>
                <a:lnTo>
                  <a:pt x="0" y="140493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06387" y="3057525"/>
            <a:ext cx="4211637" cy="1404937"/>
          </a:xfrm>
          <a:custGeom>
            <a:avLst/>
            <a:gdLst/>
            <a:ahLst/>
            <a:cxnLst/>
            <a:rect l="l" t="t" r="r" b="b"/>
            <a:pathLst>
              <a:path w="4211637" h="1404937">
                <a:moveTo>
                  <a:pt x="0" y="0"/>
                </a:moveTo>
                <a:lnTo>
                  <a:pt x="4211637" y="0"/>
                </a:lnTo>
                <a:lnTo>
                  <a:pt x="4211637" y="1404937"/>
                </a:lnTo>
                <a:lnTo>
                  <a:pt x="0" y="140493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5</a:t>
            </a:fld>
            <a:endParaRPr sz="800">
              <a:latin typeface="Arial"/>
              <a:cs typeface="Arial"/>
            </a:endParaRPr>
          </a:p>
        </p:txBody>
      </p:sp>
      <p:sp>
        <p:nvSpPr>
          <p:cNvPr id="67" name="object 3"/>
          <p:cNvSpPr/>
          <p:nvPr/>
        </p:nvSpPr>
        <p:spPr>
          <a:xfrm>
            <a:off x="228600" y="166730"/>
            <a:ext cx="1033272" cy="2651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TextBox 67"/>
          <p:cNvSpPr txBox="1"/>
          <p:nvPr/>
        </p:nvSpPr>
        <p:spPr>
          <a:xfrm>
            <a:off x="152400" y="520700"/>
            <a:ext cx="5975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Преимущества и новые возможности</a:t>
            </a:r>
            <a:endParaRPr lang="ru-RU" sz="2400" dirty="0">
              <a:solidFill>
                <a:srgbClr val="552D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19247" y="1511300"/>
            <a:ext cx="4023450" cy="136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Для граждан и бизнеса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Доступ к счету ЦР через любой банк-участник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Для граждан – бесплатно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Для компаний – ниже, чем в СБП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739550" y="1511300"/>
            <a:ext cx="402345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Для государства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Цифровизация экономики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Снижение издержек                                   на администрирование платежей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19247" y="3057525"/>
            <a:ext cx="4023450" cy="136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Для финансового рынка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Повышение конкуренции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Новая платежная инфраструктура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Создание инновационных продуктов и сервисов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739550" y="3078268"/>
            <a:ext cx="412181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Для международного сотрудничества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Новый механизм трансграничных расчетов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Исключение посредников</a:t>
            </a:r>
          </a:p>
          <a:p>
            <a:pPr marL="285750" indent="-285750">
              <a:lnSpc>
                <a:spcPct val="110000"/>
              </a:lnSpc>
              <a:buClr>
                <a:srgbClr val="552DE2"/>
              </a:buClr>
              <a:buFont typeface="Wingdings" panose="05000000000000000000" pitchFamily="2" charset="2"/>
              <a:buChar char="§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Развитие расчетов в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нацвалютах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6" name="Рисунок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88241"/>
            <a:ext cx="877675" cy="553516"/>
          </a:xfrm>
          <a:prstGeom prst="rect">
            <a:avLst/>
          </a:prstGeom>
        </p:spPr>
      </p:pic>
      <p:pic>
        <p:nvPicPr>
          <p:cNvPr id="77" name="Рисунок 7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462462"/>
            <a:ext cx="687388" cy="6873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517320" y="3833846"/>
            <a:ext cx="5626680" cy="5467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540">
              <a:lnSpc>
                <a:spcPct val="97500"/>
              </a:lnSpc>
            </a:pPr>
            <a:r>
              <a:rPr sz="1200" b="1" kern="100" dirty="0">
                <a:latin typeface="Arial"/>
                <a:cs typeface="Arial"/>
              </a:rPr>
              <a:t>Клиент имеет доступ к своему счету цифрового рубля на платформе цифрового рубля через любого финансового посредника, в </a:t>
            </a:r>
            <a:r>
              <a:rPr sz="1200" b="1" kern="100" dirty="0" err="1">
                <a:latin typeface="Arial"/>
                <a:cs typeface="Arial"/>
              </a:rPr>
              <a:t>котором</a:t>
            </a:r>
            <a:r>
              <a:rPr sz="1200" b="1" kern="100" dirty="0">
                <a:latin typeface="Arial"/>
                <a:cs typeface="Arial"/>
              </a:rPr>
              <a:t> </a:t>
            </a:r>
            <a:endParaRPr lang="ru-RU" sz="1200" b="1" kern="100" dirty="0">
              <a:latin typeface="Arial"/>
              <a:cs typeface="Arial"/>
            </a:endParaRPr>
          </a:p>
          <a:p>
            <a:pPr marL="12700" marR="12700" indent="2540">
              <a:lnSpc>
                <a:spcPct val="97500"/>
              </a:lnSpc>
            </a:pPr>
            <a:r>
              <a:rPr sz="1200" b="1" kern="100" dirty="0" err="1">
                <a:latin typeface="Arial"/>
                <a:cs typeface="Arial"/>
              </a:rPr>
              <a:t>он</a:t>
            </a:r>
            <a:r>
              <a:rPr sz="1200" b="1" kern="100" dirty="0">
                <a:latin typeface="Arial"/>
                <a:cs typeface="Arial"/>
              </a:rPr>
              <a:t> обслуживается, и который является участником Платформы ЦР</a:t>
            </a:r>
            <a:endParaRPr sz="1200" kern="1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787609" y="1526585"/>
            <a:ext cx="2049580" cy="2105583"/>
          </a:xfrm>
          <a:custGeom>
            <a:avLst/>
            <a:gdLst/>
            <a:ahLst/>
            <a:cxnLst/>
            <a:rect l="l" t="t" r="r" b="b"/>
            <a:pathLst>
              <a:path w="2049580" h="2105583">
                <a:moveTo>
                  <a:pt x="1932016" y="2105583"/>
                </a:moveTo>
                <a:lnTo>
                  <a:pt x="117564" y="2105583"/>
                </a:lnTo>
                <a:lnTo>
                  <a:pt x="102918" y="2104680"/>
                </a:lnTo>
                <a:lnTo>
                  <a:pt x="62641" y="2091992"/>
                </a:lnTo>
                <a:lnTo>
                  <a:pt x="30122" y="2066604"/>
                </a:lnTo>
                <a:lnTo>
                  <a:pt x="8273" y="2031428"/>
                </a:lnTo>
                <a:lnTo>
                  <a:pt x="7" y="1989377"/>
                </a:lnTo>
                <a:lnTo>
                  <a:pt x="0" y="0"/>
                </a:lnTo>
                <a:lnTo>
                  <a:pt x="2049580" y="0"/>
                </a:lnTo>
                <a:lnTo>
                  <a:pt x="2049580" y="1988019"/>
                </a:lnTo>
                <a:lnTo>
                  <a:pt x="2048676" y="2002665"/>
                </a:lnTo>
                <a:lnTo>
                  <a:pt x="2035989" y="2042941"/>
                </a:lnTo>
                <a:lnTo>
                  <a:pt x="2010601" y="2075460"/>
                </a:lnTo>
                <a:lnTo>
                  <a:pt x="1975425" y="2097309"/>
                </a:lnTo>
                <a:lnTo>
                  <a:pt x="1933374" y="2105575"/>
                </a:lnTo>
                <a:lnTo>
                  <a:pt x="1932016" y="2105583"/>
                </a:lnTo>
                <a:close/>
              </a:path>
            </a:pathLst>
          </a:custGeom>
          <a:ln w="28560">
            <a:solidFill>
              <a:srgbClr val="AEDA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17438" y="1526588"/>
            <a:ext cx="947712" cy="2105579"/>
          </a:xfrm>
          <a:custGeom>
            <a:avLst/>
            <a:gdLst/>
            <a:ahLst/>
            <a:cxnLst/>
            <a:rect l="l" t="t" r="r" b="b"/>
            <a:pathLst>
              <a:path w="947712" h="2105579">
                <a:moveTo>
                  <a:pt x="851717" y="2105579"/>
                </a:moveTo>
                <a:lnTo>
                  <a:pt x="95994" y="2105579"/>
                </a:lnTo>
                <a:lnTo>
                  <a:pt x="81406" y="2104478"/>
                </a:lnTo>
                <a:lnTo>
                  <a:pt x="42421" y="2089251"/>
                </a:lnTo>
                <a:lnTo>
                  <a:pt x="14005" y="2059539"/>
                </a:lnTo>
                <a:lnTo>
                  <a:pt x="527" y="2019710"/>
                </a:lnTo>
                <a:lnTo>
                  <a:pt x="0" y="0"/>
                </a:lnTo>
                <a:lnTo>
                  <a:pt x="947712" y="0"/>
                </a:lnTo>
                <a:lnTo>
                  <a:pt x="947712" y="2009585"/>
                </a:lnTo>
                <a:lnTo>
                  <a:pt x="946611" y="2024173"/>
                </a:lnTo>
                <a:lnTo>
                  <a:pt x="931384" y="2063158"/>
                </a:lnTo>
                <a:lnTo>
                  <a:pt x="901672" y="2091574"/>
                </a:lnTo>
                <a:lnTo>
                  <a:pt x="861842" y="2105052"/>
                </a:lnTo>
                <a:lnTo>
                  <a:pt x="851717" y="2105579"/>
                </a:lnTo>
                <a:close/>
              </a:path>
            </a:pathLst>
          </a:custGeom>
          <a:ln w="28560">
            <a:solidFill>
              <a:srgbClr val="FF7517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786650" y="1381978"/>
            <a:ext cx="2050961" cy="431139"/>
          </a:xfrm>
          <a:custGeom>
            <a:avLst/>
            <a:gdLst/>
            <a:ahLst/>
            <a:cxnLst/>
            <a:rect l="l" t="t" r="r" b="b"/>
            <a:pathLst>
              <a:path w="2050961" h="431139">
                <a:moveTo>
                  <a:pt x="1979104" y="0"/>
                </a:moveTo>
                <a:lnTo>
                  <a:pt x="71856" y="0"/>
                </a:lnTo>
                <a:lnTo>
                  <a:pt x="57354" y="1463"/>
                </a:lnTo>
                <a:lnTo>
                  <a:pt x="21037" y="21053"/>
                </a:lnTo>
                <a:lnTo>
                  <a:pt x="1459" y="57377"/>
                </a:lnTo>
                <a:lnTo>
                  <a:pt x="0" y="431139"/>
                </a:lnTo>
                <a:lnTo>
                  <a:pt x="2050961" y="431139"/>
                </a:lnTo>
                <a:lnTo>
                  <a:pt x="2050961" y="71832"/>
                </a:lnTo>
                <a:lnTo>
                  <a:pt x="2038681" y="31668"/>
                </a:lnTo>
                <a:lnTo>
                  <a:pt x="2007070" y="5644"/>
                </a:lnTo>
                <a:lnTo>
                  <a:pt x="1979104" y="0"/>
                </a:lnTo>
                <a:close/>
              </a:path>
            </a:pathLst>
          </a:custGeom>
          <a:solidFill>
            <a:srgbClr val="AEDA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786648" y="1381978"/>
            <a:ext cx="2049918" cy="430924"/>
          </a:xfrm>
          <a:custGeom>
            <a:avLst/>
            <a:gdLst/>
            <a:ahLst/>
            <a:cxnLst/>
            <a:rect l="l" t="t" r="r" b="b"/>
            <a:pathLst>
              <a:path w="2049918" h="430924">
                <a:moveTo>
                  <a:pt x="71821" y="0"/>
                </a:moveTo>
                <a:lnTo>
                  <a:pt x="1978096" y="0"/>
                </a:lnTo>
                <a:lnTo>
                  <a:pt x="1992575" y="1459"/>
                </a:lnTo>
                <a:lnTo>
                  <a:pt x="2028893" y="21047"/>
                </a:lnTo>
                <a:lnTo>
                  <a:pt x="2048464" y="57375"/>
                </a:lnTo>
                <a:lnTo>
                  <a:pt x="2049918" y="430924"/>
                </a:lnTo>
                <a:lnTo>
                  <a:pt x="0" y="430924"/>
                </a:lnTo>
                <a:lnTo>
                  <a:pt x="0" y="71821"/>
                </a:lnTo>
                <a:lnTo>
                  <a:pt x="1459" y="57342"/>
                </a:lnTo>
                <a:lnTo>
                  <a:pt x="21047" y="21024"/>
                </a:lnTo>
                <a:lnTo>
                  <a:pt x="57375" y="1453"/>
                </a:lnTo>
                <a:lnTo>
                  <a:pt x="71821" y="0"/>
                </a:lnTo>
                <a:close/>
              </a:path>
            </a:pathLst>
          </a:custGeom>
          <a:ln w="28560">
            <a:solidFill>
              <a:srgbClr val="AEDA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081150" y="1446784"/>
            <a:ext cx="1462405" cy="3359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255904">
              <a:lnSpc>
                <a:spcPts val="1300"/>
              </a:lnSpc>
            </a:pP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П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Ф</a:t>
            </a:r>
            <a:r>
              <a:rPr sz="1100" b="1" spc="-2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МА 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ЦИФ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100" b="1" spc="-2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100" b="1" spc="-2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ГО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РУ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Б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ЛЯ</a:t>
            </a:r>
            <a:endParaRPr sz="11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16957" y="1381978"/>
            <a:ext cx="948194" cy="252006"/>
          </a:xfrm>
          <a:custGeom>
            <a:avLst/>
            <a:gdLst/>
            <a:ahLst/>
            <a:cxnLst/>
            <a:rect l="l" t="t" r="r" b="b"/>
            <a:pathLst>
              <a:path w="948194" h="252006">
                <a:moveTo>
                  <a:pt x="906195" y="0"/>
                </a:moveTo>
                <a:lnTo>
                  <a:pt x="41998" y="0"/>
                </a:lnTo>
                <a:lnTo>
                  <a:pt x="32249" y="1137"/>
                </a:lnTo>
                <a:lnTo>
                  <a:pt x="19409" y="6588"/>
                </a:lnTo>
                <a:lnTo>
                  <a:pt x="9190" y="15779"/>
                </a:lnTo>
                <a:lnTo>
                  <a:pt x="2438" y="27865"/>
                </a:lnTo>
                <a:lnTo>
                  <a:pt x="0" y="41998"/>
                </a:lnTo>
                <a:lnTo>
                  <a:pt x="0" y="252006"/>
                </a:lnTo>
                <a:lnTo>
                  <a:pt x="948194" y="252006"/>
                </a:lnTo>
                <a:lnTo>
                  <a:pt x="947056" y="32249"/>
                </a:lnTo>
                <a:lnTo>
                  <a:pt x="941606" y="19409"/>
                </a:lnTo>
                <a:lnTo>
                  <a:pt x="932415" y="9190"/>
                </a:lnTo>
                <a:lnTo>
                  <a:pt x="920329" y="2438"/>
                </a:lnTo>
                <a:lnTo>
                  <a:pt x="906195" y="0"/>
                </a:lnTo>
                <a:close/>
              </a:path>
            </a:pathLst>
          </a:custGeom>
          <a:solidFill>
            <a:srgbClr val="FF751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16955" y="1381978"/>
            <a:ext cx="947712" cy="251871"/>
          </a:xfrm>
          <a:custGeom>
            <a:avLst/>
            <a:gdLst/>
            <a:ahLst/>
            <a:cxnLst/>
            <a:rect l="l" t="t" r="r" b="b"/>
            <a:pathLst>
              <a:path w="947712" h="251871">
                <a:moveTo>
                  <a:pt x="41979" y="0"/>
                </a:moveTo>
                <a:lnTo>
                  <a:pt x="905732" y="0"/>
                </a:lnTo>
                <a:lnTo>
                  <a:pt x="919868" y="2439"/>
                </a:lnTo>
                <a:lnTo>
                  <a:pt x="931952" y="9192"/>
                </a:lnTo>
                <a:lnTo>
                  <a:pt x="941138" y="19414"/>
                </a:lnTo>
                <a:lnTo>
                  <a:pt x="946581" y="32259"/>
                </a:lnTo>
                <a:lnTo>
                  <a:pt x="947712" y="251871"/>
                </a:lnTo>
                <a:lnTo>
                  <a:pt x="0" y="251871"/>
                </a:lnTo>
                <a:lnTo>
                  <a:pt x="0" y="41979"/>
                </a:lnTo>
                <a:lnTo>
                  <a:pt x="2439" y="27844"/>
                </a:lnTo>
                <a:lnTo>
                  <a:pt x="9192" y="15760"/>
                </a:lnTo>
                <a:lnTo>
                  <a:pt x="19414" y="6573"/>
                </a:lnTo>
                <a:lnTo>
                  <a:pt x="32259" y="1131"/>
                </a:lnTo>
                <a:lnTo>
                  <a:pt x="41979" y="0"/>
                </a:lnTo>
                <a:close/>
              </a:path>
            </a:pathLst>
          </a:custGeom>
          <a:ln w="28560">
            <a:solidFill>
              <a:srgbClr val="FF7517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27516" y="1430020"/>
            <a:ext cx="727710" cy="17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КЛ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100" b="1" spc="0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ТЫ</a:t>
            </a:r>
            <a:endParaRPr sz="11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035383" y="2500699"/>
            <a:ext cx="1303667" cy="526237"/>
          </a:xfrm>
          <a:custGeom>
            <a:avLst/>
            <a:gdLst/>
            <a:ahLst/>
            <a:cxnLst/>
            <a:rect l="l" t="t" r="r" b="b"/>
            <a:pathLst>
              <a:path w="1303667" h="526237">
                <a:moveTo>
                  <a:pt x="1215961" y="0"/>
                </a:moveTo>
                <a:lnTo>
                  <a:pt x="76484" y="711"/>
                </a:lnTo>
                <a:lnTo>
                  <a:pt x="37482" y="15795"/>
                </a:lnTo>
                <a:lnTo>
                  <a:pt x="10243" y="46538"/>
                </a:lnTo>
                <a:lnTo>
                  <a:pt x="0" y="87706"/>
                </a:lnTo>
                <a:lnTo>
                  <a:pt x="711" y="449752"/>
                </a:lnTo>
                <a:lnTo>
                  <a:pt x="15795" y="488754"/>
                </a:lnTo>
                <a:lnTo>
                  <a:pt x="46538" y="515994"/>
                </a:lnTo>
                <a:lnTo>
                  <a:pt x="87706" y="526237"/>
                </a:lnTo>
                <a:lnTo>
                  <a:pt x="1227182" y="525526"/>
                </a:lnTo>
                <a:lnTo>
                  <a:pt x="1266185" y="510442"/>
                </a:lnTo>
                <a:lnTo>
                  <a:pt x="1293424" y="479699"/>
                </a:lnTo>
                <a:lnTo>
                  <a:pt x="1303667" y="438531"/>
                </a:lnTo>
                <a:lnTo>
                  <a:pt x="1302956" y="76484"/>
                </a:lnTo>
                <a:lnTo>
                  <a:pt x="1287872" y="37482"/>
                </a:lnTo>
                <a:lnTo>
                  <a:pt x="1257129" y="10243"/>
                </a:lnTo>
                <a:lnTo>
                  <a:pt x="1215961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084372" y="2605024"/>
            <a:ext cx="1087120" cy="3359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ts val="1300"/>
              </a:lnSpc>
            </a:pPr>
            <a:r>
              <a:rPr sz="1100" spc="5" dirty="0">
                <a:latin typeface="Arial"/>
                <a:cs typeface="Arial"/>
              </a:rPr>
              <a:t>С</a:t>
            </a:r>
            <a:r>
              <a:rPr sz="1100" spc="0" dirty="0">
                <a:latin typeface="Arial"/>
                <a:cs typeface="Arial"/>
              </a:rPr>
              <a:t>чет</a:t>
            </a:r>
            <a:r>
              <a:rPr sz="1100" spc="-15" dirty="0">
                <a:latin typeface="Arial"/>
                <a:cs typeface="Arial"/>
              </a:rPr>
              <a:t> циф</a:t>
            </a:r>
            <a:r>
              <a:rPr sz="1100" spc="0" dirty="0">
                <a:latin typeface="Arial"/>
                <a:cs typeface="Arial"/>
              </a:rPr>
              <a:t>рово</a:t>
            </a:r>
            <a:r>
              <a:rPr sz="1100" spc="-10" dirty="0">
                <a:latin typeface="Arial"/>
                <a:cs typeface="Arial"/>
              </a:rPr>
              <a:t>г</a:t>
            </a:r>
            <a:r>
              <a:rPr sz="1100" spc="0" dirty="0">
                <a:latin typeface="Arial"/>
                <a:cs typeface="Arial"/>
              </a:rPr>
              <a:t>о р</a:t>
            </a:r>
            <a:r>
              <a:rPr sz="1100" spc="-10" dirty="0">
                <a:latin typeface="Arial"/>
                <a:cs typeface="Arial"/>
              </a:rPr>
              <a:t>у</a:t>
            </a:r>
            <a:r>
              <a:rPr sz="1100" spc="-15" dirty="0">
                <a:latin typeface="Arial"/>
                <a:cs typeface="Arial"/>
              </a:rPr>
              <a:t>б</a:t>
            </a:r>
            <a:r>
              <a:rPr sz="1100" spc="-5" dirty="0">
                <a:latin typeface="Arial"/>
                <a:cs typeface="Arial"/>
              </a:rPr>
              <a:t>л</a:t>
            </a:r>
            <a:r>
              <a:rPr sz="1100" spc="-10" dirty="0">
                <a:latin typeface="Arial"/>
                <a:cs typeface="Arial"/>
              </a:rPr>
              <a:t>я</a:t>
            </a:r>
            <a:r>
              <a:rPr sz="1100" spc="-5" dirty="0">
                <a:latin typeface="Arial"/>
                <a:cs typeface="Arial"/>
              </a:rPr>
              <a:t> </a:t>
            </a:r>
            <a:r>
              <a:rPr sz="1100" spc="0" dirty="0">
                <a:latin typeface="Arial"/>
                <a:cs typeface="Arial"/>
              </a:rPr>
              <a:t>к</a:t>
            </a:r>
            <a:r>
              <a:rPr sz="1100" spc="-5" dirty="0">
                <a:latin typeface="Arial"/>
                <a:cs typeface="Arial"/>
              </a:rPr>
              <a:t>л</a:t>
            </a:r>
            <a:r>
              <a:rPr sz="1100" spc="-15" dirty="0">
                <a:latin typeface="Arial"/>
                <a:cs typeface="Arial"/>
              </a:rPr>
              <a:t>и</a:t>
            </a:r>
            <a:r>
              <a:rPr sz="1100" spc="0" dirty="0">
                <a:latin typeface="Arial"/>
                <a:cs typeface="Arial"/>
              </a:rPr>
              <a:t>е</a:t>
            </a:r>
            <a:r>
              <a:rPr sz="1100" spc="5" dirty="0">
                <a:latin typeface="Arial"/>
                <a:cs typeface="Arial"/>
              </a:rPr>
              <a:t>н</a:t>
            </a:r>
            <a:r>
              <a:rPr sz="1100" spc="-5" dirty="0">
                <a:latin typeface="Arial"/>
                <a:cs typeface="Arial"/>
              </a:rPr>
              <a:t>т</a:t>
            </a:r>
            <a:r>
              <a:rPr sz="1100" spc="0" dirty="0">
                <a:latin typeface="Arial"/>
                <a:cs typeface="Arial"/>
              </a:rPr>
              <a:t>а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019288" y="2130552"/>
            <a:ext cx="569976" cy="569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708439" y="1542242"/>
            <a:ext cx="675005" cy="4095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96700"/>
              </a:lnSpc>
            </a:pPr>
            <a:r>
              <a:rPr sz="900" dirty="0">
                <a:latin typeface="Arial"/>
                <a:cs typeface="Arial"/>
              </a:rPr>
              <a:t>М</a:t>
            </a:r>
            <a:r>
              <a:rPr sz="900" spc="-5" dirty="0">
                <a:latin typeface="Arial"/>
                <a:cs typeface="Arial"/>
              </a:rPr>
              <a:t>о</a:t>
            </a:r>
            <a:r>
              <a:rPr sz="900" spc="-10" dirty="0">
                <a:latin typeface="Arial"/>
                <a:cs typeface="Arial"/>
              </a:rPr>
              <a:t>би</a:t>
            </a:r>
            <a:r>
              <a:rPr sz="900" spc="0" dirty="0">
                <a:latin typeface="Arial"/>
                <a:cs typeface="Arial"/>
              </a:rPr>
              <a:t>л</a:t>
            </a:r>
            <a:r>
              <a:rPr sz="900" spc="5" dirty="0">
                <a:latin typeface="Arial"/>
                <a:cs typeface="Arial"/>
              </a:rPr>
              <a:t>ь</a:t>
            </a:r>
            <a:r>
              <a:rPr sz="900" spc="0" dirty="0">
                <a:latin typeface="Arial"/>
                <a:cs typeface="Arial"/>
              </a:rPr>
              <a:t>н</a:t>
            </a:r>
            <a:r>
              <a:rPr sz="900" spc="-5" dirty="0">
                <a:latin typeface="Arial"/>
                <a:cs typeface="Arial"/>
              </a:rPr>
              <a:t>о</a:t>
            </a:r>
            <a:r>
              <a:rPr sz="900" spc="0" dirty="0">
                <a:latin typeface="Arial"/>
                <a:cs typeface="Arial"/>
              </a:rPr>
              <a:t>е </a:t>
            </a:r>
            <a:r>
              <a:rPr sz="900" spc="-10" dirty="0">
                <a:latin typeface="Arial"/>
                <a:cs typeface="Arial"/>
              </a:rPr>
              <a:t>при</a:t>
            </a:r>
            <a:r>
              <a:rPr sz="900" spc="0" dirty="0">
                <a:latin typeface="Arial"/>
                <a:cs typeface="Arial"/>
              </a:rPr>
              <a:t>л</a:t>
            </a:r>
            <a:r>
              <a:rPr sz="900" spc="-5" dirty="0">
                <a:latin typeface="Arial"/>
                <a:cs typeface="Arial"/>
              </a:rPr>
              <a:t>оже</a:t>
            </a:r>
            <a:r>
              <a:rPr sz="900" spc="0" dirty="0">
                <a:latin typeface="Arial"/>
                <a:cs typeface="Arial"/>
              </a:rPr>
              <a:t>н</a:t>
            </a:r>
            <a:r>
              <a:rPr sz="900" spc="-10" dirty="0">
                <a:latin typeface="Arial"/>
                <a:cs typeface="Arial"/>
              </a:rPr>
              <a:t>и</a:t>
            </a:r>
            <a:r>
              <a:rPr sz="900" spc="0" dirty="0">
                <a:latin typeface="Arial"/>
                <a:cs typeface="Arial"/>
              </a:rPr>
              <a:t>е ФП </a:t>
            </a:r>
            <a:r>
              <a:rPr sz="900" spc="-10" dirty="0">
                <a:latin typeface="Arial"/>
                <a:cs typeface="Arial"/>
              </a:rPr>
              <a:t>А</a:t>
            </a:r>
            <a:endParaRPr sz="9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386839" y="1606296"/>
            <a:ext cx="277367" cy="2773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465386" y="1887921"/>
            <a:ext cx="1620837" cy="142875"/>
          </a:xfrm>
          <a:custGeom>
            <a:avLst/>
            <a:gdLst/>
            <a:ahLst/>
            <a:cxnLst/>
            <a:rect l="l" t="t" r="r" b="b"/>
            <a:pathLst>
              <a:path w="1620837" h="142875">
                <a:moveTo>
                  <a:pt x="1477962" y="0"/>
                </a:moveTo>
                <a:lnTo>
                  <a:pt x="1477962" y="142875"/>
                </a:lnTo>
                <a:lnTo>
                  <a:pt x="1592262" y="85725"/>
                </a:lnTo>
                <a:lnTo>
                  <a:pt x="1492250" y="85725"/>
                </a:lnTo>
                <a:lnTo>
                  <a:pt x="1492250" y="57150"/>
                </a:lnTo>
                <a:lnTo>
                  <a:pt x="1592262" y="57150"/>
                </a:lnTo>
                <a:lnTo>
                  <a:pt x="1477962" y="0"/>
                </a:lnTo>
                <a:close/>
              </a:path>
              <a:path w="1620837" h="142875">
                <a:moveTo>
                  <a:pt x="1477962" y="57150"/>
                </a:moveTo>
                <a:lnTo>
                  <a:pt x="0" y="57150"/>
                </a:lnTo>
                <a:lnTo>
                  <a:pt x="0" y="85725"/>
                </a:lnTo>
                <a:lnTo>
                  <a:pt x="1477962" y="85725"/>
                </a:lnTo>
                <a:lnTo>
                  <a:pt x="1477962" y="57150"/>
                </a:lnTo>
                <a:close/>
              </a:path>
              <a:path w="1620837" h="142875">
                <a:moveTo>
                  <a:pt x="1592262" y="57150"/>
                </a:moveTo>
                <a:lnTo>
                  <a:pt x="1492250" y="57150"/>
                </a:lnTo>
                <a:lnTo>
                  <a:pt x="1492250" y="85725"/>
                </a:lnTo>
                <a:lnTo>
                  <a:pt x="1592262" y="85725"/>
                </a:lnTo>
                <a:lnTo>
                  <a:pt x="1620837" y="71437"/>
                </a:lnTo>
                <a:lnTo>
                  <a:pt x="1592262" y="5715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592387" y="1538224"/>
            <a:ext cx="1365885" cy="3365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5720" marR="12700" indent="-33655">
              <a:lnSpc>
                <a:spcPts val="1300"/>
              </a:lnSpc>
            </a:pPr>
            <a:r>
              <a:rPr sz="1100" b="1" spc="25" dirty="0">
                <a:solidFill>
                  <a:srgbClr val="404040"/>
                </a:solidFill>
                <a:latin typeface="Arial"/>
                <a:cs typeface="Arial"/>
              </a:rPr>
              <a:t>Поп</a:t>
            </a:r>
            <a:r>
              <a:rPr sz="1100" b="1" spc="5" dirty="0">
                <a:solidFill>
                  <a:srgbClr val="404040"/>
                </a:solidFill>
                <a:latin typeface="Arial"/>
                <a:cs typeface="Arial"/>
              </a:rPr>
              <a:t>ол</a:t>
            </a:r>
            <a:r>
              <a:rPr sz="1100" b="1" spc="25" dirty="0">
                <a:solidFill>
                  <a:srgbClr val="404040"/>
                </a:solidFill>
                <a:latin typeface="Arial"/>
                <a:cs typeface="Arial"/>
              </a:rPr>
              <a:t>н</a:t>
            </a:r>
            <a:r>
              <a:rPr sz="1100" b="1" spc="45" dirty="0">
                <a:solidFill>
                  <a:srgbClr val="404040"/>
                </a:solidFill>
                <a:latin typeface="Arial"/>
                <a:cs typeface="Arial"/>
              </a:rPr>
              <a:t>е</a:t>
            </a:r>
            <a:r>
              <a:rPr sz="1100" b="1" spc="25" dirty="0">
                <a:solidFill>
                  <a:srgbClr val="404040"/>
                </a:solidFill>
                <a:latin typeface="Arial"/>
                <a:cs typeface="Arial"/>
              </a:rPr>
              <a:t>ни</a:t>
            </a:r>
            <a:r>
              <a:rPr sz="1100" b="1" spc="40" dirty="0">
                <a:solidFill>
                  <a:srgbClr val="404040"/>
                </a:solidFill>
                <a:latin typeface="Arial"/>
                <a:cs typeface="Arial"/>
              </a:rPr>
              <a:t>е </a:t>
            </a:r>
            <a:r>
              <a:rPr sz="1100" b="1" spc="5" dirty="0">
                <a:solidFill>
                  <a:srgbClr val="404040"/>
                </a:solidFill>
                <a:latin typeface="Arial"/>
                <a:cs typeface="Arial"/>
              </a:rPr>
              <a:t>с</a:t>
            </a:r>
            <a:r>
              <a:rPr sz="1100" b="1" spc="10" dirty="0">
                <a:solidFill>
                  <a:srgbClr val="404040"/>
                </a:solidFill>
                <a:latin typeface="Arial"/>
                <a:cs typeface="Arial"/>
              </a:rPr>
              <a:t>ч</a:t>
            </a:r>
            <a:r>
              <a:rPr sz="1100" b="1" spc="45" dirty="0">
                <a:solidFill>
                  <a:srgbClr val="404040"/>
                </a:solidFill>
                <a:latin typeface="Arial"/>
                <a:cs typeface="Arial"/>
              </a:rPr>
              <a:t>е</a:t>
            </a:r>
            <a:r>
              <a:rPr sz="1100" b="1" spc="35" dirty="0">
                <a:solidFill>
                  <a:srgbClr val="404040"/>
                </a:solidFill>
                <a:latin typeface="Arial"/>
                <a:cs typeface="Arial"/>
              </a:rPr>
              <a:t>та</a:t>
            </a:r>
            <a:r>
              <a:rPr sz="1100" b="1" spc="1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100" b="1" spc="45" dirty="0">
                <a:solidFill>
                  <a:srgbClr val="404040"/>
                </a:solidFill>
                <a:latin typeface="Arial"/>
                <a:cs typeface="Arial"/>
              </a:rPr>
              <a:t>ци</a:t>
            </a:r>
            <a:r>
              <a:rPr sz="1100" b="1" spc="-50" dirty="0">
                <a:solidFill>
                  <a:srgbClr val="404040"/>
                </a:solidFill>
                <a:latin typeface="Arial"/>
                <a:cs typeface="Arial"/>
              </a:rPr>
              <a:t>ф</a:t>
            </a:r>
            <a:r>
              <a:rPr sz="1100" b="1" spc="-45" dirty="0">
                <a:solidFill>
                  <a:srgbClr val="404040"/>
                </a:solidFill>
                <a:latin typeface="Arial"/>
                <a:cs typeface="Arial"/>
              </a:rPr>
              <a:t>р</a:t>
            </a:r>
            <a:r>
              <a:rPr sz="1100" b="1" spc="5" dirty="0">
                <a:solidFill>
                  <a:srgbClr val="404040"/>
                </a:solidFill>
                <a:latin typeface="Arial"/>
                <a:cs typeface="Arial"/>
              </a:rPr>
              <a:t>о</a:t>
            </a:r>
            <a:r>
              <a:rPr sz="1100" b="1" spc="-20" dirty="0">
                <a:solidFill>
                  <a:srgbClr val="404040"/>
                </a:solidFill>
                <a:latin typeface="Arial"/>
                <a:cs typeface="Arial"/>
              </a:rPr>
              <a:t>в</a:t>
            </a:r>
            <a:r>
              <a:rPr sz="1100" b="1" spc="5" dirty="0">
                <a:solidFill>
                  <a:srgbClr val="404040"/>
                </a:solidFill>
                <a:latin typeface="Arial"/>
                <a:cs typeface="Arial"/>
              </a:rPr>
              <a:t>о</a:t>
            </a:r>
            <a:r>
              <a:rPr sz="1100" b="1" spc="110" dirty="0">
                <a:solidFill>
                  <a:srgbClr val="404040"/>
                </a:solidFill>
                <a:latin typeface="Arial"/>
                <a:cs typeface="Arial"/>
              </a:rPr>
              <a:t>г</a:t>
            </a:r>
            <a:r>
              <a:rPr sz="1100" b="1" spc="5" dirty="0">
                <a:solidFill>
                  <a:srgbClr val="404040"/>
                </a:solidFill>
                <a:latin typeface="Arial"/>
                <a:cs typeface="Arial"/>
              </a:rPr>
              <a:t>о</a:t>
            </a:r>
            <a:r>
              <a:rPr sz="1100" b="1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100" b="1" spc="20" dirty="0">
                <a:solidFill>
                  <a:srgbClr val="404040"/>
                </a:solidFill>
                <a:latin typeface="Arial"/>
                <a:cs typeface="Arial"/>
              </a:rPr>
              <a:t>р</a:t>
            </a:r>
            <a:r>
              <a:rPr sz="1100" b="1" spc="30" dirty="0">
                <a:solidFill>
                  <a:srgbClr val="404040"/>
                </a:solidFill>
                <a:latin typeface="Arial"/>
                <a:cs typeface="Arial"/>
              </a:rPr>
              <a:t>у</a:t>
            </a:r>
            <a:r>
              <a:rPr sz="1100" b="1" spc="5" dirty="0">
                <a:solidFill>
                  <a:srgbClr val="404040"/>
                </a:solidFill>
                <a:latin typeface="Arial"/>
                <a:cs typeface="Arial"/>
              </a:rPr>
              <a:t>бл</a:t>
            </a:r>
            <a:r>
              <a:rPr sz="1100" b="1" spc="10" dirty="0">
                <a:solidFill>
                  <a:srgbClr val="404040"/>
                </a:solidFill>
                <a:latin typeface="Arial"/>
                <a:cs typeface="Arial"/>
              </a:rPr>
              <a:t>я</a:t>
            </a:r>
            <a:endParaRPr sz="11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805792" y="1672967"/>
            <a:ext cx="872820" cy="142875"/>
          </a:xfrm>
          <a:custGeom>
            <a:avLst/>
            <a:gdLst/>
            <a:ahLst/>
            <a:cxnLst/>
            <a:rect l="l" t="t" r="r" b="b"/>
            <a:pathLst>
              <a:path w="872820" h="142875">
                <a:moveTo>
                  <a:pt x="729945" y="0"/>
                </a:moveTo>
                <a:lnTo>
                  <a:pt x="729945" y="142875"/>
                </a:lnTo>
                <a:lnTo>
                  <a:pt x="844245" y="85725"/>
                </a:lnTo>
                <a:lnTo>
                  <a:pt x="744232" y="85725"/>
                </a:lnTo>
                <a:lnTo>
                  <a:pt x="744232" y="57150"/>
                </a:lnTo>
                <a:lnTo>
                  <a:pt x="844245" y="57150"/>
                </a:lnTo>
                <a:lnTo>
                  <a:pt x="729945" y="0"/>
                </a:lnTo>
                <a:close/>
              </a:path>
              <a:path w="872820" h="142875">
                <a:moveTo>
                  <a:pt x="729945" y="57150"/>
                </a:moveTo>
                <a:lnTo>
                  <a:pt x="0" y="57150"/>
                </a:lnTo>
                <a:lnTo>
                  <a:pt x="0" y="85725"/>
                </a:lnTo>
                <a:lnTo>
                  <a:pt x="729945" y="85725"/>
                </a:lnTo>
                <a:lnTo>
                  <a:pt x="729945" y="57150"/>
                </a:lnTo>
                <a:close/>
              </a:path>
              <a:path w="872820" h="142875">
                <a:moveTo>
                  <a:pt x="844245" y="57150"/>
                </a:moveTo>
                <a:lnTo>
                  <a:pt x="744232" y="57150"/>
                </a:lnTo>
                <a:lnTo>
                  <a:pt x="744232" y="85725"/>
                </a:lnTo>
                <a:lnTo>
                  <a:pt x="844245" y="85725"/>
                </a:lnTo>
                <a:lnTo>
                  <a:pt x="872820" y="71437"/>
                </a:lnTo>
                <a:lnTo>
                  <a:pt x="844245" y="5715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194995" y="1525793"/>
            <a:ext cx="1610803" cy="581034"/>
          </a:xfrm>
          <a:custGeom>
            <a:avLst/>
            <a:gdLst/>
            <a:ahLst/>
            <a:cxnLst/>
            <a:rect l="l" t="t" r="r" b="b"/>
            <a:pathLst>
              <a:path w="1610803" h="581034">
                <a:moveTo>
                  <a:pt x="1482481" y="581034"/>
                </a:moveTo>
                <a:lnTo>
                  <a:pt x="128321" y="581034"/>
                </a:lnTo>
                <a:lnTo>
                  <a:pt x="113654" y="580205"/>
                </a:lnTo>
                <a:lnTo>
                  <a:pt x="72926" y="568494"/>
                </a:lnTo>
                <a:lnTo>
                  <a:pt x="39005" y="544849"/>
                </a:lnTo>
                <a:lnTo>
                  <a:pt x="14339" y="511715"/>
                </a:lnTo>
                <a:lnTo>
                  <a:pt x="1370" y="471536"/>
                </a:lnTo>
                <a:lnTo>
                  <a:pt x="0" y="0"/>
                </a:lnTo>
                <a:lnTo>
                  <a:pt x="1610803" y="0"/>
                </a:lnTo>
                <a:lnTo>
                  <a:pt x="1610803" y="452712"/>
                </a:lnTo>
                <a:lnTo>
                  <a:pt x="1609974" y="467379"/>
                </a:lnTo>
                <a:lnTo>
                  <a:pt x="1598263" y="508108"/>
                </a:lnTo>
                <a:lnTo>
                  <a:pt x="1574618" y="542028"/>
                </a:lnTo>
                <a:lnTo>
                  <a:pt x="1541483" y="566695"/>
                </a:lnTo>
                <a:lnTo>
                  <a:pt x="1501304" y="579663"/>
                </a:lnTo>
                <a:lnTo>
                  <a:pt x="1482481" y="581034"/>
                </a:lnTo>
                <a:close/>
              </a:path>
            </a:pathLst>
          </a:custGeom>
          <a:ln w="28560">
            <a:solidFill>
              <a:srgbClr val="552DE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194177" y="1381978"/>
            <a:ext cx="1611617" cy="252006"/>
          </a:xfrm>
          <a:custGeom>
            <a:avLst/>
            <a:gdLst/>
            <a:ahLst/>
            <a:cxnLst/>
            <a:rect l="l" t="t" r="r" b="b"/>
            <a:pathLst>
              <a:path w="1611617" h="252006">
                <a:moveTo>
                  <a:pt x="1569618" y="0"/>
                </a:moveTo>
                <a:lnTo>
                  <a:pt x="41998" y="0"/>
                </a:lnTo>
                <a:lnTo>
                  <a:pt x="32249" y="1137"/>
                </a:lnTo>
                <a:lnTo>
                  <a:pt x="19409" y="6588"/>
                </a:lnTo>
                <a:lnTo>
                  <a:pt x="9190" y="15779"/>
                </a:lnTo>
                <a:lnTo>
                  <a:pt x="2438" y="27865"/>
                </a:lnTo>
                <a:lnTo>
                  <a:pt x="0" y="41998"/>
                </a:lnTo>
                <a:lnTo>
                  <a:pt x="0" y="252006"/>
                </a:lnTo>
                <a:lnTo>
                  <a:pt x="1611617" y="252006"/>
                </a:lnTo>
                <a:lnTo>
                  <a:pt x="1610480" y="32249"/>
                </a:lnTo>
                <a:lnTo>
                  <a:pt x="1605031" y="19409"/>
                </a:lnTo>
                <a:lnTo>
                  <a:pt x="1595842" y="9190"/>
                </a:lnTo>
                <a:lnTo>
                  <a:pt x="1583757" y="2438"/>
                </a:lnTo>
                <a:lnTo>
                  <a:pt x="1569618" y="0"/>
                </a:lnTo>
                <a:close/>
              </a:path>
            </a:pathLst>
          </a:custGeom>
          <a:solidFill>
            <a:srgbClr val="552DE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194176" y="1381978"/>
            <a:ext cx="1610802" cy="251871"/>
          </a:xfrm>
          <a:custGeom>
            <a:avLst/>
            <a:gdLst/>
            <a:ahLst/>
            <a:cxnLst/>
            <a:rect l="l" t="t" r="r" b="b"/>
            <a:pathLst>
              <a:path w="1610802" h="251871">
                <a:moveTo>
                  <a:pt x="41978" y="0"/>
                </a:moveTo>
                <a:lnTo>
                  <a:pt x="1568823" y="0"/>
                </a:lnTo>
                <a:lnTo>
                  <a:pt x="1582958" y="2439"/>
                </a:lnTo>
                <a:lnTo>
                  <a:pt x="1595042" y="9193"/>
                </a:lnTo>
                <a:lnTo>
                  <a:pt x="1604228" y="19415"/>
                </a:lnTo>
                <a:lnTo>
                  <a:pt x="1609671" y="32259"/>
                </a:lnTo>
                <a:lnTo>
                  <a:pt x="1610802" y="251871"/>
                </a:lnTo>
                <a:lnTo>
                  <a:pt x="0" y="251871"/>
                </a:lnTo>
                <a:lnTo>
                  <a:pt x="0" y="41978"/>
                </a:lnTo>
                <a:lnTo>
                  <a:pt x="2439" y="27843"/>
                </a:lnTo>
                <a:lnTo>
                  <a:pt x="9193" y="15759"/>
                </a:lnTo>
                <a:lnTo>
                  <a:pt x="19415" y="6573"/>
                </a:lnTo>
                <a:lnTo>
                  <a:pt x="32259" y="1130"/>
                </a:lnTo>
                <a:lnTo>
                  <a:pt x="41978" y="0"/>
                </a:lnTo>
                <a:close/>
              </a:path>
            </a:pathLst>
          </a:custGeom>
          <a:ln w="28560">
            <a:solidFill>
              <a:srgbClr val="552DE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4276881" y="1430020"/>
            <a:ext cx="1445895" cy="17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ФИ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 П</a:t>
            </a:r>
            <a:r>
              <a:rPr sz="1100" b="1" spc="-2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РЕД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100" b="1" spc="0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0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endParaRPr sz="11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906957" y="1828721"/>
            <a:ext cx="31876" cy="95465"/>
          </a:xfrm>
          <a:custGeom>
            <a:avLst/>
            <a:gdLst/>
            <a:ahLst/>
            <a:cxnLst/>
            <a:rect l="l" t="t" r="r" b="b"/>
            <a:pathLst>
              <a:path w="31876" h="95465">
                <a:moveTo>
                  <a:pt x="31876" y="0"/>
                </a:moveTo>
                <a:lnTo>
                  <a:pt x="0" y="0"/>
                </a:lnTo>
                <a:lnTo>
                  <a:pt x="0" y="95465"/>
                </a:lnTo>
                <a:lnTo>
                  <a:pt x="31876" y="95465"/>
                </a:lnTo>
                <a:lnTo>
                  <a:pt x="31876" y="91744"/>
                </a:lnTo>
                <a:lnTo>
                  <a:pt x="3708" y="91744"/>
                </a:lnTo>
                <a:lnTo>
                  <a:pt x="3708" y="3708"/>
                </a:lnTo>
                <a:lnTo>
                  <a:pt x="31876" y="3708"/>
                </a:lnTo>
                <a:lnTo>
                  <a:pt x="31876" y="0"/>
                </a:lnTo>
                <a:close/>
              </a:path>
              <a:path w="31876" h="95465">
                <a:moveTo>
                  <a:pt x="31876" y="3708"/>
                </a:moveTo>
                <a:lnTo>
                  <a:pt x="28155" y="3708"/>
                </a:lnTo>
                <a:lnTo>
                  <a:pt x="28155" y="91744"/>
                </a:lnTo>
                <a:lnTo>
                  <a:pt x="31876" y="91744"/>
                </a:lnTo>
                <a:lnTo>
                  <a:pt x="31876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892870" y="1812332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383"/>
                </a:lnTo>
                <a:lnTo>
                  <a:pt x="5041" y="16383"/>
                </a:lnTo>
                <a:lnTo>
                  <a:pt x="3721" y="15049"/>
                </a:lnTo>
                <a:lnTo>
                  <a:pt x="3721" y="5130"/>
                </a:lnTo>
                <a:lnTo>
                  <a:pt x="5041" y="3810"/>
                </a:lnTo>
                <a:lnTo>
                  <a:pt x="60045" y="3810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10"/>
                </a:moveTo>
                <a:lnTo>
                  <a:pt x="54990" y="3810"/>
                </a:lnTo>
                <a:lnTo>
                  <a:pt x="56324" y="5130"/>
                </a:lnTo>
                <a:lnTo>
                  <a:pt x="56324" y="15049"/>
                </a:lnTo>
                <a:lnTo>
                  <a:pt x="54902" y="16383"/>
                </a:lnTo>
                <a:lnTo>
                  <a:pt x="60045" y="16383"/>
                </a:lnTo>
                <a:lnTo>
                  <a:pt x="60045" y="38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881360" y="1938625"/>
            <a:ext cx="238239" cy="25590"/>
          </a:xfrm>
          <a:custGeom>
            <a:avLst/>
            <a:gdLst/>
            <a:ahLst/>
            <a:cxnLst/>
            <a:rect l="l" t="t" r="r" b="b"/>
            <a:pathLst>
              <a:path w="238239" h="25590">
                <a:moveTo>
                  <a:pt x="234518" y="0"/>
                </a:moveTo>
                <a:lnTo>
                  <a:pt x="3721" y="0"/>
                </a:lnTo>
                <a:lnTo>
                  <a:pt x="0" y="3721"/>
                </a:lnTo>
                <a:lnTo>
                  <a:pt x="0" y="21869"/>
                </a:lnTo>
                <a:lnTo>
                  <a:pt x="3721" y="25590"/>
                </a:lnTo>
                <a:lnTo>
                  <a:pt x="234518" y="25590"/>
                </a:lnTo>
                <a:lnTo>
                  <a:pt x="238239" y="21780"/>
                </a:lnTo>
                <a:lnTo>
                  <a:pt x="5753" y="21780"/>
                </a:lnTo>
                <a:lnTo>
                  <a:pt x="3721" y="19748"/>
                </a:lnTo>
                <a:lnTo>
                  <a:pt x="3721" y="5753"/>
                </a:lnTo>
                <a:lnTo>
                  <a:pt x="5753" y="3721"/>
                </a:lnTo>
                <a:lnTo>
                  <a:pt x="238239" y="3721"/>
                </a:lnTo>
                <a:lnTo>
                  <a:pt x="234518" y="0"/>
                </a:lnTo>
                <a:close/>
              </a:path>
              <a:path w="238239" h="25590">
                <a:moveTo>
                  <a:pt x="238239" y="3721"/>
                </a:moveTo>
                <a:lnTo>
                  <a:pt x="232473" y="3721"/>
                </a:lnTo>
                <a:lnTo>
                  <a:pt x="234518" y="5753"/>
                </a:lnTo>
                <a:lnTo>
                  <a:pt x="234432" y="19748"/>
                </a:lnTo>
                <a:lnTo>
                  <a:pt x="232473" y="21780"/>
                </a:lnTo>
                <a:lnTo>
                  <a:pt x="238239" y="21780"/>
                </a:lnTo>
                <a:lnTo>
                  <a:pt x="238239" y="37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892870" y="1922148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471"/>
                </a:lnTo>
                <a:lnTo>
                  <a:pt x="5041" y="16471"/>
                </a:lnTo>
                <a:lnTo>
                  <a:pt x="3721" y="15151"/>
                </a:lnTo>
                <a:lnTo>
                  <a:pt x="3721" y="5143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43"/>
                </a:lnTo>
                <a:lnTo>
                  <a:pt x="56324" y="15151"/>
                </a:lnTo>
                <a:lnTo>
                  <a:pt x="54902" y="16471"/>
                </a:lnTo>
                <a:lnTo>
                  <a:pt x="60045" y="16471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984001" y="1828720"/>
            <a:ext cx="29845" cy="95465"/>
          </a:xfrm>
          <a:custGeom>
            <a:avLst/>
            <a:gdLst/>
            <a:ahLst/>
            <a:cxnLst/>
            <a:rect l="l" t="t" r="r" b="b"/>
            <a:pathLst>
              <a:path w="29845" h="95465">
                <a:moveTo>
                  <a:pt x="29845" y="0"/>
                </a:moveTo>
                <a:lnTo>
                  <a:pt x="0" y="0"/>
                </a:lnTo>
                <a:lnTo>
                  <a:pt x="0" y="95465"/>
                </a:lnTo>
                <a:lnTo>
                  <a:pt x="29845" y="95465"/>
                </a:lnTo>
                <a:lnTo>
                  <a:pt x="29845" y="91744"/>
                </a:lnTo>
                <a:lnTo>
                  <a:pt x="3810" y="91744"/>
                </a:lnTo>
                <a:lnTo>
                  <a:pt x="3810" y="3708"/>
                </a:lnTo>
                <a:lnTo>
                  <a:pt x="29845" y="3708"/>
                </a:lnTo>
                <a:lnTo>
                  <a:pt x="29845" y="0"/>
                </a:lnTo>
                <a:close/>
              </a:path>
              <a:path w="29845" h="95465">
                <a:moveTo>
                  <a:pt x="29845" y="3708"/>
                </a:moveTo>
                <a:lnTo>
                  <a:pt x="26123" y="3708"/>
                </a:lnTo>
                <a:lnTo>
                  <a:pt x="26123" y="91744"/>
                </a:lnTo>
                <a:lnTo>
                  <a:pt x="29845" y="91744"/>
                </a:lnTo>
                <a:lnTo>
                  <a:pt x="29845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970010" y="1812330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383"/>
                </a:lnTo>
                <a:lnTo>
                  <a:pt x="5041" y="16383"/>
                </a:lnTo>
                <a:lnTo>
                  <a:pt x="3721" y="15062"/>
                </a:lnTo>
                <a:lnTo>
                  <a:pt x="3721" y="5143"/>
                </a:lnTo>
                <a:lnTo>
                  <a:pt x="5041" y="3810"/>
                </a:lnTo>
                <a:lnTo>
                  <a:pt x="60045" y="3810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10"/>
                </a:moveTo>
                <a:lnTo>
                  <a:pt x="54990" y="3810"/>
                </a:lnTo>
                <a:lnTo>
                  <a:pt x="56324" y="5143"/>
                </a:lnTo>
                <a:lnTo>
                  <a:pt x="56324" y="15062"/>
                </a:lnTo>
                <a:lnTo>
                  <a:pt x="54902" y="16383"/>
                </a:lnTo>
                <a:lnTo>
                  <a:pt x="60045" y="16383"/>
                </a:lnTo>
                <a:lnTo>
                  <a:pt x="60045" y="38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970010" y="1922148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471"/>
                </a:lnTo>
                <a:lnTo>
                  <a:pt x="5041" y="16471"/>
                </a:lnTo>
                <a:lnTo>
                  <a:pt x="3721" y="15151"/>
                </a:lnTo>
                <a:lnTo>
                  <a:pt x="3721" y="5143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43"/>
                </a:lnTo>
                <a:lnTo>
                  <a:pt x="56324" y="15151"/>
                </a:lnTo>
                <a:lnTo>
                  <a:pt x="54902" y="16471"/>
                </a:lnTo>
                <a:lnTo>
                  <a:pt x="60045" y="16471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061234" y="1828720"/>
            <a:ext cx="31876" cy="95465"/>
          </a:xfrm>
          <a:custGeom>
            <a:avLst/>
            <a:gdLst/>
            <a:ahLst/>
            <a:cxnLst/>
            <a:rect l="l" t="t" r="r" b="b"/>
            <a:pathLst>
              <a:path w="31876" h="95465">
                <a:moveTo>
                  <a:pt x="31876" y="0"/>
                </a:moveTo>
                <a:lnTo>
                  <a:pt x="0" y="0"/>
                </a:lnTo>
                <a:lnTo>
                  <a:pt x="0" y="95465"/>
                </a:lnTo>
                <a:lnTo>
                  <a:pt x="31876" y="95465"/>
                </a:lnTo>
                <a:lnTo>
                  <a:pt x="31876" y="91744"/>
                </a:lnTo>
                <a:lnTo>
                  <a:pt x="3721" y="91744"/>
                </a:lnTo>
                <a:lnTo>
                  <a:pt x="3721" y="3708"/>
                </a:lnTo>
                <a:lnTo>
                  <a:pt x="31876" y="3708"/>
                </a:lnTo>
                <a:lnTo>
                  <a:pt x="31876" y="0"/>
                </a:lnTo>
                <a:close/>
              </a:path>
              <a:path w="31876" h="95465">
                <a:moveTo>
                  <a:pt x="31876" y="3708"/>
                </a:moveTo>
                <a:lnTo>
                  <a:pt x="28155" y="3708"/>
                </a:lnTo>
                <a:lnTo>
                  <a:pt x="28155" y="91744"/>
                </a:lnTo>
                <a:lnTo>
                  <a:pt x="31876" y="91744"/>
                </a:lnTo>
                <a:lnTo>
                  <a:pt x="31876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047148" y="1812330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383"/>
                </a:lnTo>
                <a:lnTo>
                  <a:pt x="5041" y="16383"/>
                </a:lnTo>
                <a:lnTo>
                  <a:pt x="3721" y="15062"/>
                </a:lnTo>
                <a:lnTo>
                  <a:pt x="3721" y="5143"/>
                </a:lnTo>
                <a:lnTo>
                  <a:pt x="5041" y="3810"/>
                </a:lnTo>
                <a:lnTo>
                  <a:pt x="60045" y="3810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10"/>
                </a:moveTo>
                <a:lnTo>
                  <a:pt x="54990" y="3810"/>
                </a:lnTo>
                <a:lnTo>
                  <a:pt x="56324" y="5143"/>
                </a:lnTo>
                <a:lnTo>
                  <a:pt x="56324" y="15062"/>
                </a:lnTo>
                <a:lnTo>
                  <a:pt x="54902" y="16383"/>
                </a:lnTo>
                <a:lnTo>
                  <a:pt x="60045" y="16383"/>
                </a:lnTo>
                <a:lnTo>
                  <a:pt x="60045" y="38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047148" y="1922148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471"/>
                </a:lnTo>
                <a:lnTo>
                  <a:pt x="5041" y="16471"/>
                </a:lnTo>
                <a:lnTo>
                  <a:pt x="3721" y="15151"/>
                </a:lnTo>
                <a:lnTo>
                  <a:pt x="3721" y="5143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43"/>
                </a:lnTo>
                <a:lnTo>
                  <a:pt x="56324" y="15151"/>
                </a:lnTo>
                <a:lnTo>
                  <a:pt x="54902" y="16471"/>
                </a:lnTo>
                <a:lnTo>
                  <a:pt x="60045" y="16471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877104" y="1712429"/>
            <a:ext cx="245770" cy="103708"/>
          </a:xfrm>
          <a:custGeom>
            <a:avLst/>
            <a:gdLst/>
            <a:ahLst/>
            <a:cxnLst/>
            <a:rect l="l" t="t" r="r" b="b"/>
            <a:pathLst>
              <a:path w="245770" h="103708">
                <a:moveTo>
                  <a:pt x="124078" y="0"/>
                </a:moveTo>
                <a:lnTo>
                  <a:pt x="0" y="103708"/>
                </a:lnTo>
                <a:lnTo>
                  <a:pt x="245770" y="103708"/>
                </a:lnTo>
                <a:lnTo>
                  <a:pt x="241404" y="99987"/>
                </a:lnTo>
                <a:lnTo>
                  <a:pt x="10185" y="99987"/>
                </a:lnTo>
                <a:lnTo>
                  <a:pt x="122923" y="3898"/>
                </a:lnTo>
                <a:lnTo>
                  <a:pt x="128653" y="3898"/>
                </a:lnTo>
                <a:lnTo>
                  <a:pt x="124078" y="0"/>
                </a:lnTo>
                <a:close/>
              </a:path>
              <a:path w="245770" h="103708">
                <a:moveTo>
                  <a:pt x="128653" y="3898"/>
                </a:moveTo>
                <a:lnTo>
                  <a:pt x="122923" y="3898"/>
                </a:lnTo>
                <a:lnTo>
                  <a:pt x="235584" y="99987"/>
                </a:lnTo>
                <a:lnTo>
                  <a:pt x="241404" y="99987"/>
                </a:lnTo>
                <a:lnTo>
                  <a:pt x="128653" y="38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977827" y="1750889"/>
            <a:ext cx="42890" cy="45676"/>
          </a:xfrm>
          <a:custGeom>
            <a:avLst/>
            <a:gdLst/>
            <a:ahLst/>
            <a:cxnLst/>
            <a:rect l="l" t="t" r="r" b="b"/>
            <a:pathLst>
              <a:path w="42890" h="45676">
                <a:moveTo>
                  <a:pt x="20668" y="0"/>
                </a:moveTo>
                <a:lnTo>
                  <a:pt x="9578" y="3735"/>
                </a:lnTo>
                <a:lnTo>
                  <a:pt x="2053" y="13938"/>
                </a:lnTo>
                <a:lnTo>
                  <a:pt x="0" y="30554"/>
                </a:lnTo>
                <a:lnTo>
                  <a:pt x="8261" y="41414"/>
                </a:lnTo>
                <a:lnTo>
                  <a:pt x="21584" y="45676"/>
                </a:lnTo>
                <a:lnTo>
                  <a:pt x="22899" y="45638"/>
                </a:lnTo>
                <a:lnTo>
                  <a:pt x="33730" y="41743"/>
                </a:lnTo>
                <a:lnTo>
                  <a:pt x="33854" y="41568"/>
                </a:lnTo>
                <a:lnTo>
                  <a:pt x="18224" y="41568"/>
                </a:lnTo>
                <a:lnTo>
                  <a:pt x="7003" y="34754"/>
                </a:lnTo>
                <a:lnTo>
                  <a:pt x="2553" y="20826"/>
                </a:lnTo>
                <a:lnTo>
                  <a:pt x="8719" y="8595"/>
                </a:lnTo>
                <a:lnTo>
                  <a:pt x="21584" y="3601"/>
                </a:lnTo>
                <a:lnTo>
                  <a:pt x="32741" y="3601"/>
                </a:lnTo>
                <a:lnTo>
                  <a:pt x="20668" y="0"/>
                </a:lnTo>
                <a:close/>
              </a:path>
              <a:path w="42890" h="45676">
                <a:moveTo>
                  <a:pt x="32741" y="3601"/>
                </a:moveTo>
                <a:lnTo>
                  <a:pt x="21584" y="3601"/>
                </a:lnTo>
                <a:lnTo>
                  <a:pt x="26835" y="4359"/>
                </a:lnTo>
                <a:lnTo>
                  <a:pt x="36666" y="12024"/>
                </a:lnTo>
                <a:lnTo>
                  <a:pt x="40177" y="27186"/>
                </a:lnTo>
                <a:lnTo>
                  <a:pt x="32880" y="37623"/>
                </a:lnTo>
                <a:lnTo>
                  <a:pt x="18224" y="41568"/>
                </a:lnTo>
                <a:lnTo>
                  <a:pt x="33854" y="41568"/>
                </a:lnTo>
                <a:lnTo>
                  <a:pt x="41027" y="31420"/>
                </a:lnTo>
                <a:lnTo>
                  <a:pt x="42890" y="14623"/>
                </a:lnTo>
                <a:lnTo>
                  <a:pt x="34419" y="4101"/>
                </a:lnTo>
                <a:lnTo>
                  <a:pt x="32741" y="36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807228" y="1666731"/>
            <a:ext cx="385321" cy="385410"/>
          </a:xfrm>
          <a:custGeom>
            <a:avLst/>
            <a:gdLst/>
            <a:ahLst/>
            <a:cxnLst/>
            <a:rect l="l" t="t" r="r" b="b"/>
            <a:pathLst>
              <a:path w="385321" h="385410">
                <a:moveTo>
                  <a:pt x="385321" y="192704"/>
                </a:moveTo>
                <a:lnTo>
                  <a:pt x="379719" y="239004"/>
                </a:lnTo>
                <a:lnTo>
                  <a:pt x="363806" y="281251"/>
                </a:lnTo>
                <a:lnTo>
                  <a:pt x="338924" y="318103"/>
                </a:lnTo>
                <a:lnTo>
                  <a:pt x="306413" y="348221"/>
                </a:lnTo>
                <a:lnTo>
                  <a:pt x="267614" y="370262"/>
                </a:lnTo>
                <a:lnTo>
                  <a:pt x="223867" y="382887"/>
                </a:lnTo>
                <a:lnTo>
                  <a:pt x="192616" y="385410"/>
                </a:lnTo>
                <a:lnTo>
                  <a:pt x="176816" y="384771"/>
                </a:lnTo>
                <a:lnTo>
                  <a:pt x="131727" y="375591"/>
                </a:lnTo>
                <a:lnTo>
                  <a:pt x="91145" y="356552"/>
                </a:lnTo>
                <a:lnTo>
                  <a:pt x="56408" y="328990"/>
                </a:lnTo>
                <a:lnTo>
                  <a:pt x="28853" y="294240"/>
                </a:lnTo>
                <a:lnTo>
                  <a:pt x="9817" y="253637"/>
                </a:lnTo>
                <a:lnTo>
                  <a:pt x="638" y="208517"/>
                </a:lnTo>
                <a:lnTo>
                  <a:pt x="0" y="192704"/>
                </a:lnTo>
                <a:lnTo>
                  <a:pt x="638" y="176903"/>
                </a:lnTo>
                <a:lnTo>
                  <a:pt x="9817" y="131806"/>
                </a:lnTo>
                <a:lnTo>
                  <a:pt x="28853" y="91208"/>
                </a:lnTo>
                <a:lnTo>
                  <a:pt x="56408" y="56452"/>
                </a:lnTo>
                <a:lnTo>
                  <a:pt x="91145" y="28878"/>
                </a:lnTo>
                <a:lnTo>
                  <a:pt x="131727" y="9826"/>
                </a:lnTo>
                <a:lnTo>
                  <a:pt x="176816" y="639"/>
                </a:lnTo>
                <a:lnTo>
                  <a:pt x="192616" y="0"/>
                </a:lnTo>
                <a:lnTo>
                  <a:pt x="208429" y="650"/>
                </a:lnTo>
                <a:lnTo>
                  <a:pt x="253549" y="9860"/>
                </a:lnTo>
                <a:lnTo>
                  <a:pt x="294151" y="28917"/>
                </a:lnTo>
                <a:lnTo>
                  <a:pt x="328902" y="56485"/>
                </a:lnTo>
                <a:lnTo>
                  <a:pt x="356464" y="91230"/>
                </a:lnTo>
                <a:lnTo>
                  <a:pt x="375502" y="131814"/>
                </a:lnTo>
                <a:lnTo>
                  <a:pt x="384683" y="176904"/>
                </a:lnTo>
                <a:lnTo>
                  <a:pt x="385321" y="192704"/>
                </a:lnTo>
                <a:close/>
              </a:path>
            </a:pathLst>
          </a:custGeom>
          <a:ln w="19040">
            <a:solidFill>
              <a:srgbClr val="552DE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805792" y="2435636"/>
            <a:ext cx="872820" cy="142875"/>
          </a:xfrm>
          <a:custGeom>
            <a:avLst/>
            <a:gdLst/>
            <a:ahLst/>
            <a:cxnLst/>
            <a:rect l="l" t="t" r="r" b="b"/>
            <a:pathLst>
              <a:path w="872820" h="142875">
                <a:moveTo>
                  <a:pt x="729945" y="0"/>
                </a:moveTo>
                <a:lnTo>
                  <a:pt x="729945" y="142875"/>
                </a:lnTo>
                <a:lnTo>
                  <a:pt x="844245" y="85725"/>
                </a:lnTo>
                <a:lnTo>
                  <a:pt x="744232" y="85725"/>
                </a:lnTo>
                <a:lnTo>
                  <a:pt x="744232" y="57150"/>
                </a:lnTo>
                <a:lnTo>
                  <a:pt x="844245" y="57150"/>
                </a:lnTo>
                <a:lnTo>
                  <a:pt x="729945" y="0"/>
                </a:lnTo>
                <a:close/>
              </a:path>
              <a:path w="872820" h="142875">
                <a:moveTo>
                  <a:pt x="729945" y="57150"/>
                </a:moveTo>
                <a:lnTo>
                  <a:pt x="0" y="57150"/>
                </a:lnTo>
                <a:lnTo>
                  <a:pt x="0" y="85725"/>
                </a:lnTo>
                <a:lnTo>
                  <a:pt x="729945" y="85725"/>
                </a:lnTo>
                <a:lnTo>
                  <a:pt x="729945" y="57150"/>
                </a:lnTo>
                <a:close/>
              </a:path>
              <a:path w="872820" h="142875">
                <a:moveTo>
                  <a:pt x="844245" y="57150"/>
                </a:moveTo>
                <a:lnTo>
                  <a:pt x="744232" y="57150"/>
                </a:lnTo>
                <a:lnTo>
                  <a:pt x="744232" y="85725"/>
                </a:lnTo>
                <a:lnTo>
                  <a:pt x="844245" y="85725"/>
                </a:lnTo>
                <a:lnTo>
                  <a:pt x="872820" y="71437"/>
                </a:lnTo>
                <a:lnTo>
                  <a:pt x="844245" y="5715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1708439" y="2304242"/>
            <a:ext cx="675005" cy="4095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96700"/>
              </a:lnSpc>
            </a:pPr>
            <a:r>
              <a:rPr sz="900" dirty="0">
                <a:latin typeface="Arial"/>
                <a:cs typeface="Arial"/>
              </a:rPr>
              <a:t>М</a:t>
            </a:r>
            <a:r>
              <a:rPr sz="900" spc="-5" dirty="0">
                <a:latin typeface="Arial"/>
                <a:cs typeface="Arial"/>
              </a:rPr>
              <a:t>о</a:t>
            </a:r>
            <a:r>
              <a:rPr sz="900" spc="-10" dirty="0">
                <a:latin typeface="Arial"/>
                <a:cs typeface="Arial"/>
              </a:rPr>
              <a:t>би</a:t>
            </a:r>
            <a:r>
              <a:rPr sz="900" spc="0" dirty="0">
                <a:latin typeface="Arial"/>
                <a:cs typeface="Arial"/>
              </a:rPr>
              <a:t>л</a:t>
            </a:r>
            <a:r>
              <a:rPr sz="900" spc="5" dirty="0">
                <a:latin typeface="Arial"/>
                <a:cs typeface="Arial"/>
              </a:rPr>
              <a:t>ь</a:t>
            </a:r>
            <a:r>
              <a:rPr sz="900" spc="0" dirty="0">
                <a:latin typeface="Arial"/>
                <a:cs typeface="Arial"/>
              </a:rPr>
              <a:t>н</a:t>
            </a:r>
            <a:r>
              <a:rPr sz="900" spc="-5" dirty="0">
                <a:latin typeface="Arial"/>
                <a:cs typeface="Arial"/>
              </a:rPr>
              <a:t>о</a:t>
            </a:r>
            <a:r>
              <a:rPr sz="900" spc="0" dirty="0">
                <a:latin typeface="Arial"/>
                <a:cs typeface="Arial"/>
              </a:rPr>
              <a:t>е </a:t>
            </a:r>
            <a:r>
              <a:rPr sz="900" spc="-10" dirty="0">
                <a:latin typeface="Arial"/>
                <a:cs typeface="Arial"/>
              </a:rPr>
              <a:t>при</a:t>
            </a:r>
            <a:r>
              <a:rPr sz="900" spc="0" dirty="0">
                <a:latin typeface="Arial"/>
                <a:cs typeface="Arial"/>
              </a:rPr>
              <a:t>л</a:t>
            </a:r>
            <a:r>
              <a:rPr sz="900" spc="-5" dirty="0">
                <a:latin typeface="Arial"/>
                <a:cs typeface="Arial"/>
              </a:rPr>
              <a:t>оже</a:t>
            </a:r>
            <a:r>
              <a:rPr sz="900" spc="0" dirty="0">
                <a:latin typeface="Arial"/>
                <a:cs typeface="Arial"/>
              </a:rPr>
              <a:t>н</a:t>
            </a:r>
            <a:r>
              <a:rPr sz="900" spc="-10" dirty="0">
                <a:latin typeface="Arial"/>
                <a:cs typeface="Arial"/>
              </a:rPr>
              <a:t>и</a:t>
            </a:r>
            <a:r>
              <a:rPr sz="900" spc="0" dirty="0">
                <a:latin typeface="Arial"/>
                <a:cs typeface="Arial"/>
              </a:rPr>
              <a:t>е ФП Б</a:t>
            </a:r>
            <a:endParaRPr sz="900">
              <a:latin typeface="Arial"/>
              <a:cs typeface="Arial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1386839" y="2368296"/>
            <a:ext cx="277367" cy="2773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465386" y="2650590"/>
            <a:ext cx="1620837" cy="142875"/>
          </a:xfrm>
          <a:custGeom>
            <a:avLst/>
            <a:gdLst/>
            <a:ahLst/>
            <a:cxnLst/>
            <a:rect l="l" t="t" r="r" b="b"/>
            <a:pathLst>
              <a:path w="1620837" h="142875">
                <a:moveTo>
                  <a:pt x="1477962" y="0"/>
                </a:moveTo>
                <a:lnTo>
                  <a:pt x="1477962" y="142875"/>
                </a:lnTo>
                <a:lnTo>
                  <a:pt x="1592262" y="85725"/>
                </a:lnTo>
                <a:lnTo>
                  <a:pt x="1492250" y="85725"/>
                </a:lnTo>
                <a:lnTo>
                  <a:pt x="1492250" y="57150"/>
                </a:lnTo>
                <a:lnTo>
                  <a:pt x="1592262" y="57150"/>
                </a:lnTo>
                <a:lnTo>
                  <a:pt x="1477962" y="0"/>
                </a:lnTo>
                <a:close/>
              </a:path>
              <a:path w="1620837" h="142875">
                <a:moveTo>
                  <a:pt x="1477962" y="57150"/>
                </a:moveTo>
                <a:lnTo>
                  <a:pt x="0" y="57150"/>
                </a:lnTo>
                <a:lnTo>
                  <a:pt x="0" y="85725"/>
                </a:lnTo>
                <a:lnTo>
                  <a:pt x="1477962" y="85725"/>
                </a:lnTo>
                <a:lnTo>
                  <a:pt x="1477962" y="57150"/>
                </a:lnTo>
                <a:close/>
              </a:path>
              <a:path w="1620837" h="142875">
                <a:moveTo>
                  <a:pt x="1592262" y="57150"/>
                </a:moveTo>
                <a:lnTo>
                  <a:pt x="1492250" y="57150"/>
                </a:lnTo>
                <a:lnTo>
                  <a:pt x="1492250" y="85725"/>
                </a:lnTo>
                <a:lnTo>
                  <a:pt x="1592262" y="85725"/>
                </a:lnTo>
                <a:lnTo>
                  <a:pt x="1620837" y="71437"/>
                </a:lnTo>
                <a:lnTo>
                  <a:pt x="1592262" y="5715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2549525" y="2292604"/>
            <a:ext cx="1453515" cy="34734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64184" marR="12700" indent="-452120">
              <a:lnSpc>
                <a:spcPct val="100000"/>
              </a:lnSpc>
            </a:pPr>
            <a:r>
              <a:rPr sz="1100" b="1" spc="55" dirty="0">
                <a:solidFill>
                  <a:srgbClr val="404040"/>
                </a:solidFill>
                <a:latin typeface="Arial"/>
                <a:cs typeface="Arial"/>
              </a:rPr>
              <a:t>П</a:t>
            </a:r>
            <a:r>
              <a:rPr sz="1100" b="1" spc="45" dirty="0">
                <a:solidFill>
                  <a:srgbClr val="404040"/>
                </a:solidFill>
                <a:latin typeface="Arial"/>
                <a:cs typeface="Arial"/>
              </a:rPr>
              <a:t>е</a:t>
            </a:r>
            <a:r>
              <a:rPr sz="1100" b="1" spc="20" dirty="0">
                <a:solidFill>
                  <a:srgbClr val="404040"/>
                </a:solidFill>
                <a:latin typeface="Arial"/>
                <a:cs typeface="Arial"/>
              </a:rPr>
              <a:t>р</a:t>
            </a:r>
            <a:r>
              <a:rPr sz="1100" b="1" spc="45" dirty="0">
                <a:solidFill>
                  <a:srgbClr val="404040"/>
                </a:solidFill>
                <a:latin typeface="Arial"/>
                <a:cs typeface="Arial"/>
              </a:rPr>
              <a:t>е</a:t>
            </a:r>
            <a:r>
              <a:rPr sz="1100" b="1" spc="-20" dirty="0">
                <a:solidFill>
                  <a:srgbClr val="404040"/>
                </a:solidFill>
                <a:latin typeface="Arial"/>
                <a:cs typeface="Arial"/>
              </a:rPr>
              <a:t>в</a:t>
            </a:r>
            <a:r>
              <a:rPr sz="1100" b="1" spc="5" dirty="0">
                <a:solidFill>
                  <a:srgbClr val="404040"/>
                </a:solidFill>
                <a:latin typeface="Arial"/>
                <a:cs typeface="Arial"/>
              </a:rPr>
              <a:t>о</a:t>
            </a:r>
            <a:r>
              <a:rPr sz="1100" b="1" spc="60" dirty="0">
                <a:solidFill>
                  <a:srgbClr val="404040"/>
                </a:solidFill>
                <a:latin typeface="Arial"/>
                <a:cs typeface="Arial"/>
              </a:rPr>
              <a:t>д</a:t>
            </a:r>
            <a:r>
              <a:rPr sz="1100" b="1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100" b="1" spc="45" dirty="0">
                <a:solidFill>
                  <a:srgbClr val="404040"/>
                </a:solidFill>
                <a:latin typeface="Arial"/>
                <a:cs typeface="Arial"/>
              </a:rPr>
              <a:t>ци</a:t>
            </a:r>
            <a:r>
              <a:rPr sz="1100" b="1" spc="-50" dirty="0">
                <a:solidFill>
                  <a:srgbClr val="404040"/>
                </a:solidFill>
                <a:latin typeface="Arial"/>
                <a:cs typeface="Arial"/>
              </a:rPr>
              <a:t>ф</a:t>
            </a:r>
            <a:r>
              <a:rPr sz="1100" b="1" spc="-45" dirty="0">
                <a:solidFill>
                  <a:srgbClr val="404040"/>
                </a:solidFill>
                <a:latin typeface="Arial"/>
                <a:cs typeface="Arial"/>
              </a:rPr>
              <a:t>р</a:t>
            </a:r>
            <a:r>
              <a:rPr sz="1100" b="1" spc="5" dirty="0">
                <a:solidFill>
                  <a:srgbClr val="404040"/>
                </a:solidFill>
                <a:latin typeface="Arial"/>
                <a:cs typeface="Arial"/>
              </a:rPr>
              <a:t>о</a:t>
            </a:r>
            <a:r>
              <a:rPr sz="1100" b="1" spc="-20" dirty="0">
                <a:solidFill>
                  <a:srgbClr val="404040"/>
                </a:solidFill>
                <a:latin typeface="Arial"/>
                <a:cs typeface="Arial"/>
              </a:rPr>
              <a:t>в</a:t>
            </a:r>
            <a:r>
              <a:rPr sz="1100" b="1" spc="-40" dirty="0">
                <a:solidFill>
                  <a:srgbClr val="404040"/>
                </a:solidFill>
                <a:latin typeface="Arial"/>
                <a:cs typeface="Arial"/>
              </a:rPr>
              <a:t>ы</a:t>
            </a:r>
            <a:r>
              <a:rPr sz="1100" b="1" spc="45" dirty="0">
                <a:solidFill>
                  <a:srgbClr val="404040"/>
                </a:solidFill>
                <a:latin typeface="Arial"/>
                <a:cs typeface="Arial"/>
              </a:rPr>
              <a:t>х</a:t>
            </a:r>
            <a:r>
              <a:rPr sz="1100" b="1" spc="20" dirty="0">
                <a:solidFill>
                  <a:srgbClr val="404040"/>
                </a:solidFill>
                <a:latin typeface="Arial"/>
                <a:cs typeface="Arial"/>
              </a:rPr>
              <a:t> р</a:t>
            </a:r>
            <a:r>
              <a:rPr sz="1100" b="1" spc="30" dirty="0">
                <a:solidFill>
                  <a:srgbClr val="404040"/>
                </a:solidFill>
                <a:latin typeface="Arial"/>
                <a:cs typeface="Arial"/>
              </a:rPr>
              <a:t>у</a:t>
            </a:r>
            <a:r>
              <a:rPr sz="1100" b="1" spc="5" dirty="0">
                <a:solidFill>
                  <a:srgbClr val="404040"/>
                </a:solidFill>
                <a:latin typeface="Arial"/>
                <a:cs typeface="Arial"/>
              </a:rPr>
              <a:t>бл</a:t>
            </a:r>
            <a:r>
              <a:rPr sz="1100" b="1" spc="45" dirty="0">
                <a:solidFill>
                  <a:srgbClr val="404040"/>
                </a:solidFill>
                <a:latin typeface="Arial"/>
                <a:cs typeface="Arial"/>
              </a:rPr>
              <a:t>е</a:t>
            </a:r>
            <a:r>
              <a:rPr sz="1100" b="1" spc="25" dirty="0">
                <a:solidFill>
                  <a:srgbClr val="404040"/>
                </a:solidFill>
                <a:latin typeface="Arial"/>
                <a:cs typeface="Arial"/>
              </a:rPr>
              <a:t>й</a:t>
            </a:r>
            <a:endParaRPr sz="11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194995" y="2288464"/>
            <a:ext cx="1610803" cy="581034"/>
          </a:xfrm>
          <a:custGeom>
            <a:avLst/>
            <a:gdLst/>
            <a:ahLst/>
            <a:cxnLst/>
            <a:rect l="l" t="t" r="r" b="b"/>
            <a:pathLst>
              <a:path w="1610803" h="581034">
                <a:moveTo>
                  <a:pt x="1482481" y="581034"/>
                </a:moveTo>
                <a:lnTo>
                  <a:pt x="128321" y="581034"/>
                </a:lnTo>
                <a:lnTo>
                  <a:pt x="113654" y="580205"/>
                </a:lnTo>
                <a:lnTo>
                  <a:pt x="72926" y="568494"/>
                </a:lnTo>
                <a:lnTo>
                  <a:pt x="39005" y="544849"/>
                </a:lnTo>
                <a:lnTo>
                  <a:pt x="14339" y="511715"/>
                </a:lnTo>
                <a:lnTo>
                  <a:pt x="1370" y="471536"/>
                </a:lnTo>
                <a:lnTo>
                  <a:pt x="0" y="0"/>
                </a:lnTo>
                <a:lnTo>
                  <a:pt x="1610803" y="0"/>
                </a:lnTo>
                <a:lnTo>
                  <a:pt x="1610803" y="452712"/>
                </a:lnTo>
                <a:lnTo>
                  <a:pt x="1609974" y="467379"/>
                </a:lnTo>
                <a:lnTo>
                  <a:pt x="1598263" y="508108"/>
                </a:lnTo>
                <a:lnTo>
                  <a:pt x="1574618" y="542028"/>
                </a:lnTo>
                <a:lnTo>
                  <a:pt x="1541483" y="566695"/>
                </a:lnTo>
                <a:lnTo>
                  <a:pt x="1501304" y="579663"/>
                </a:lnTo>
                <a:lnTo>
                  <a:pt x="1482481" y="581034"/>
                </a:lnTo>
                <a:close/>
              </a:path>
            </a:pathLst>
          </a:custGeom>
          <a:ln w="28560">
            <a:solidFill>
              <a:srgbClr val="552DE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194177" y="2144649"/>
            <a:ext cx="1611617" cy="251993"/>
          </a:xfrm>
          <a:custGeom>
            <a:avLst/>
            <a:gdLst/>
            <a:ahLst/>
            <a:cxnLst/>
            <a:rect l="l" t="t" r="r" b="b"/>
            <a:pathLst>
              <a:path w="1611617" h="251993">
                <a:moveTo>
                  <a:pt x="1569618" y="0"/>
                </a:moveTo>
                <a:lnTo>
                  <a:pt x="41998" y="0"/>
                </a:lnTo>
                <a:lnTo>
                  <a:pt x="32249" y="1137"/>
                </a:lnTo>
                <a:lnTo>
                  <a:pt x="19409" y="6588"/>
                </a:lnTo>
                <a:lnTo>
                  <a:pt x="9190" y="15779"/>
                </a:lnTo>
                <a:lnTo>
                  <a:pt x="2438" y="27865"/>
                </a:lnTo>
                <a:lnTo>
                  <a:pt x="0" y="41998"/>
                </a:lnTo>
                <a:lnTo>
                  <a:pt x="0" y="251993"/>
                </a:lnTo>
                <a:lnTo>
                  <a:pt x="1611617" y="251993"/>
                </a:lnTo>
                <a:lnTo>
                  <a:pt x="1610480" y="32249"/>
                </a:lnTo>
                <a:lnTo>
                  <a:pt x="1605031" y="19409"/>
                </a:lnTo>
                <a:lnTo>
                  <a:pt x="1595842" y="9190"/>
                </a:lnTo>
                <a:lnTo>
                  <a:pt x="1583757" y="2438"/>
                </a:lnTo>
                <a:lnTo>
                  <a:pt x="1569618" y="0"/>
                </a:lnTo>
                <a:close/>
              </a:path>
            </a:pathLst>
          </a:custGeom>
          <a:solidFill>
            <a:srgbClr val="552DE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194176" y="2144649"/>
            <a:ext cx="1610802" cy="251871"/>
          </a:xfrm>
          <a:custGeom>
            <a:avLst/>
            <a:gdLst/>
            <a:ahLst/>
            <a:cxnLst/>
            <a:rect l="l" t="t" r="r" b="b"/>
            <a:pathLst>
              <a:path w="1610802" h="251871">
                <a:moveTo>
                  <a:pt x="41978" y="0"/>
                </a:moveTo>
                <a:lnTo>
                  <a:pt x="1568823" y="0"/>
                </a:lnTo>
                <a:lnTo>
                  <a:pt x="1582958" y="2439"/>
                </a:lnTo>
                <a:lnTo>
                  <a:pt x="1595042" y="9193"/>
                </a:lnTo>
                <a:lnTo>
                  <a:pt x="1604228" y="19415"/>
                </a:lnTo>
                <a:lnTo>
                  <a:pt x="1609671" y="32259"/>
                </a:lnTo>
                <a:lnTo>
                  <a:pt x="1610802" y="251871"/>
                </a:lnTo>
                <a:lnTo>
                  <a:pt x="0" y="251871"/>
                </a:lnTo>
                <a:lnTo>
                  <a:pt x="0" y="41978"/>
                </a:lnTo>
                <a:lnTo>
                  <a:pt x="2439" y="27843"/>
                </a:lnTo>
                <a:lnTo>
                  <a:pt x="9193" y="15759"/>
                </a:lnTo>
                <a:lnTo>
                  <a:pt x="19415" y="6573"/>
                </a:lnTo>
                <a:lnTo>
                  <a:pt x="32259" y="1130"/>
                </a:lnTo>
                <a:lnTo>
                  <a:pt x="41978" y="0"/>
                </a:lnTo>
                <a:close/>
              </a:path>
            </a:pathLst>
          </a:custGeom>
          <a:ln w="28560">
            <a:solidFill>
              <a:srgbClr val="552DE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4277674" y="2192020"/>
            <a:ext cx="1445260" cy="17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ФИ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 П</a:t>
            </a:r>
            <a:r>
              <a:rPr sz="1100" b="1" spc="-2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РЕД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100" b="1" spc="0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Б</a:t>
            </a:r>
            <a:endParaRPr sz="1100">
              <a:latin typeface="Arial"/>
              <a:cs typeface="Arial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4906957" y="2591390"/>
            <a:ext cx="31876" cy="95465"/>
          </a:xfrm>
          <a:custGeom>
            <a:avLst/>
            <a:gdLst/>
            <a:ahLst/>
            <a:cxnLst/>
            <a:rect l="l" t="t" r="r" b="b"/>
            <a:pathLst>
              <a:path w="31876" h="95465">
                <a:moveTo>
                  <a:pt x="31876" y="0"/>
                </a:moveTo>
                <a:lnTo>
                  <a:pt x="0" y="0"/>
                </a:lnTo>
                <a:lnTo>
                  <a:pt x="0" y="95465"/>
                </a:lnTo>
                <a:lnTo>
                  <a:pt x="31876" y="95465"/>
                </a:lnTo>
                <a:lnTo>
                  <a:pt x="31876" y="91744"/>
                </a:lnTo>
                <a:lnTo>
                  <a:pt x="3708" y="91744"/>
                </a:lnTo>
                <a:lnTo>
                  <a:pt x="3708" y="3708"/>
                </a:lnTo>
                <a:lnTo>
                  <a:pt x="31876" y="3708"/>
                </a:lnTo>
                <a:lnTo>
                  <a:pt x="31876" y="0"/>
                </a:lnTo>
                <a:close/>
              </a:path>
              <a:path w="31876" h="95465">
                <a:moveTo>
                  <a:pt x="31876" y="3708"/>
                </a:moveTo>
                <a:lnTo>
                  <a:pt x="28155" y="3708"/>
                </a:lnTo>
                <a:lnTo>
                  <a:pt x="28155" y="91744"/>
                </a:lnTo>
                <a:lnTo>
                  <a:pt x="31876" y="91744"/>
                </a:lnTo>
                <a:lnTo>
                  <a:pt x="31876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892870" y="2575002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382"/>
                </a:lnTo>
                <a:lnTo>
                  <a:pt x="5041" y="16382"/>
                </a:lnTo>
                <a:lnTo>
                  <a:pt x="3721" y="15049"/>
                </a:lnTo>
                <a:lnTo>
                  <a:pt x="3721" y="5130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30"/>
                </a:lnTo>
                <a:lnTo>
                  <a:pt x="56324" y="15049"/>
                </a:lnTo>
                <a:lnTo>
                  <a:pt x="54902" y="16382"/>
                </a:lnTo>
                <a:lnTo>
                  <a:pt x="60045" y="16382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881360" y="2701296"/>
            <a:ext cx="238239" cy="25590"/>
          </a:xfrm>
          <a:custGeom>
            <a:avLst/>
            <a:gdLst/>
            <a:ahLst/>
            <a:cxnLst/>
            <a:rect l="l" t="t" r="r" b="b"/>
            <a:pathLst>
              <a:path w="238239" h="25590">
                <a:moveTo>
                  <a:pt x="234518" y="0"/>
                </a:moveTo>
                <a:lnTo>
                  <a:pt x="3721" y="0"/>
                </a:lnTo>
                <a:lnTo>
                  <a:pt x="0" y="3708"/>
                </a:lnTo>
                <a:lnTo>
                  <a:pt x="0" y="21869"/>
                </a:lnTo>
                <a:lnTo>
                  <a:pt x="3721" y="25590"/>
                </a:lnTo>
                <a:lnTo>
                  <a:pt x="234518" y="25590"/>
                </a:lnTo>
                <a:lnTo>
                  <a:pt x="238239" y="21780"/>
                </a:lnTo>
                <a:lnTo>
                  <a:pt x="5753" y="21780"/>
                </a:lnTo>
                <a:lnTo>
                  <a:pt x="3721" y="19748"/>
                </a:lnTo>
                <a:lnTo>
                  <a:pt x="3721" y="5753"/>
                </a:lnTo>
                <a:lnTo>
                  <a:pt x="5753" y="3708"/>
                </a:lnTo>
                <a:lnTo>
                  <a:pt x="238239" y="3708"/>
                </a:lnTo>
                <a:lnTo>
                  <a:pt x="234518" y="0"/>
                </a:lnTo>
                <a:close/>
              </a:path>
              <a:path w="238239" h="25590">
                <a:moveTo>
                  <a:pt x="238239" y="3708"/>
                </a:moveTo>
                <a:lnTo>
                  <a:pt x="232473" y="3708"/>
                </a:lnTo>
                <a:lnTo>
                  <a:pt x="234518" y="5753"/>
                </a:lnTo>
                <a:lnTo>
                  <a:pt x="234432" y="19748"/>
                </a:lnTo>
                <a:lnTo>
                  <a:pt x="232473" y="21780"/>
                </a:lnTo>
                <a:lnTo>
                  <a:pt x="238239" y="21780"/>
                </a:lnTo>
                <a:lnTo>
                  <a:pt x="238239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892870" y="2684819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471"/>
                </a:lnTo>
                <a:lnTo>
                  <a:pt x="5041" y="16471"/>
                </a:lnTo>
                <a:lnTo>
                  <a:pt x="3721" y="15138"/>
                </a:lnTo>
                <a:lnTo>
                  <a:pt x="3721" y="5130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30"/>
                </a:lnTo>
                <a:lnTo>
                  <a:pt x="56324" y="15138"/>
                </a:lnTo>
                <a:lnTo>
                  <a:pt x="54902" y="16471"/>
                </a:lnTo>
                <a:lnTo>
                  <a:pt x="60045" y="16471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984001" y="2591390"/>
            <a:ext cx="29845" cy="95465"/>
          </a:xfrm>
          <a:custGeom>
            <a:avLst/>
            <a:gdLst/>
            <a:ahLst/>
            <a:cxnLst/>
            <a:rect l="l" t="t" r="r" b="b"/>
            <a:pathLst>
              <a:path w="29845" h="95465">
                <a:moveTo>
                  <a:pt x="29845" y="0"/>
                </a:moveTo>
                <a:lnTo>
                  <a:pt x="0" y="0"/>
                </a:lnTo>
                <a:lnTo>
                  <a:pt x="0" y="95465"/>
                </a:lnTo>
                <a:lnTo>
                  <a:pt x="29845" y="95465"/>
                </a:lnTo>
                <a:lnTo>
                  <a:pt x="29845" y="91744"/>
                </a:lnTo>
                <a:lnTo>
                  <a:pt x="3810" y="91744"/>
                </a:lnTo>
                <a:lnTo>
                  <a:pt x="3810" y="3708"/>
                </a:lnTo>
                <a:lnTo>
                  <a:pt x="29845" y="3708"/>
                </a:lnTo>
                <a:lnTo>
                  <a:pt x="29845" y="0"/>
                </a:lnTo>
                <a:close/>
              </a:path>
              <a:path w="29845" h="95465">
                <a:moveTo>
                  <a:pt x="29845" y="3708"/>
                </a:moveTo>
                <a:lnTo>
                  <a:pt x="26123" y="3708"/>
                </a:lnTo>
                <a:lnTo>
                  <a:pt x="26123" y="91744"/>
                </a:lnTo>
                <a:lnTo>
                  <a:pt x="29845" y="91744"/>
                </a:lnTo>
                <a:lnTo>
                  <a:pt x="29845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970010" y="2575001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382"/>
                </a:lnTo>
                <a:lnTo>
                  <a:pt x="5041" y="16382"/>
                </a:lnTo>
                <a:lnTo>
                  <a:pt x="3721" y="15049"/>
                </a:lnTo>
                <a:lnTo>
                  <a:pt x="3721" y="5130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30"/>
                </a:lnTo>
                <a:lnTo>
                  <a:pt x="56324" y="15049"/>
                </a:lnTo>
                <a:lnTo>
                  <a:pt x="54902" y="16382"/>
                </a:lnTo>
                <a:lnTo>
                  <a:pt x="60045" y="16382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970010" y="2684819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471"/>
                </a:lnTo>
                <a:lnTo>
                  <a:pt x="5041" y="16471"/>
                </a:lnTo>
                <a:lnTo>
                  <a:pt x="3721" y="15138"/>
                </a:lnTo>
                <a:lnTo>
                  <a:pt x="3721" y="5130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30"/>
                </a:lnTo>
                <a:lnTo>
                  <a:pt x="56324" y="15138"/>
                </a:lnTo>
                <a:lnTo>
                  <a:pt x="54902" y="16471"/>
                </a:lnTo>
                <a:lnTo>
                  <a:pt x="60045" y="16471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061234" y="2591390"/>
            <a:ext cx="31876" cy="95465"/>
          </a:xfrm>
          <a:custGeom>
            <a:avLst/>
            <a:gdLst/>
            <a:ahLst/>
            <a:cxnLst/>
            <a:rect l="l" t="t" r="r" b="b"/>
            <a:pathLst>
              <a:path w="31876" h="95465">
                <a:moveTo>
                  <a:pt x="31876" y="0"/>
                </a:moveTo>
                <a:lnTo>
                  <a:pt x="0" y="0"/>
                </a:lnTo>
                <a:lnTo>
                  <a:pt x="0" y="95465"/>
                </a:lnTo>
                <a:lnTo>
                  <a:pt x="31876" y="95465"/>
                </a:lnTo>
                <a:lnTo>
                  <a:pt x="31876" y="91744"/>
                </a:lnTo>
                <a:lnTo>
                  <a:pt x="3721" y="91744"/>
                </a:lnTo>
                <a:lnTo>
                  <a:pt x="3721" y="3708"/>
                </a:lnTo>
                <a:lnTo>
                  <a:pt x="31876" y="3708"/>
                </a:lnTo>
                <a:lnTo>
                  <a:pt x="31876" y="0"/>
                </a:lnTo>
                <a:close/>
              </a:path>
              <a:path w="31876" h="95465">
                <a:moveTo>
                  <a:pt x="31876" y="3708"/>
                </a:moveTo>
                <a:lnTo>
                  <a:pt x="28155" y="3708"/>
                </a:lnTo>
                <a:lnTo>
                  <a:pt x="28155" y="91744"/>
                </a:lnTo>
                <a:lnTo>
                  <a:pt x="31876" y="91744"/>
                </a:lnTo>
                <a:lnTo>
                  <a:pt x="31876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047148" y="2575001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382"/>
                </a:lnTo>
                <a:lnTo>
                  <a:pt x="5041" y="16382"/>
                </a:lnTo>
                <a:lnTo>
                  <a:pt x="3721" y="15049"/>
                </a:lnTo>
                <a:lnTo>
                  <a:pt x="3721" y="5130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30"/>
                </a:lnTo>
                <a:lnTo>
                  <a:pt x="56324" y="15049"/>
                </a:lnTo>
                <a:lnTo>
                  <a:pt x="54902" y="16382"/>
                </a:lnTo>
                <a:lnTo>
                  <a:pt x="60045" y="16382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047148" y="2684819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471"/>
                </a:lnTo>
                <a:lnTo>
                  <a:pt x="5041" y="16471"/>
                </a:lnTo>
                <a:lnTo>
                  <a:pt x="3721" y="15138"/>
                </a:lnTo>
                <a:lnTo>
                  <a:pt x="3721" y="5130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30"/>
                </a:lnTo>
                <a:lnTo>
                  <a:pt x="56324" y="15138"/>
                </a:lnTo>
                <a:lnTo>
                  <a:pt x="54902" y="16471"/>
                </a:lnTo>
                <a:lnTo>
                  <a:pt x="60045" y="16471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877104" y="2475100"/>
            <a:ext cx="245770" cy="103708"/>
          </a:xfrm>
          <a:custGeom>
            <a:avLst/>
            <a:gdLst/>
            <a:ahLst/>
            <a:cxnLst/>
            <a:rect l="l" t="t" r="r" b="b"/>
            <a:pathLst>
              <a:path w="245770" h="103708">
                <a:moveTo>
                  <a:pt x="124078" y="0"/>
                </a:moveTo>
                <a:lnTo>
                  <a:pt x="0" y="103708"/>
                </a:lnTo>
                <a:lnTo>
                  <a:pt x="245770" y="103708"/>
                </a:lnTo>
                <a:lnTo>
                  <a:pt x="241404" y="99987"/>
                </a:lnTo>
                <a:lnTo>
                  <a:pt x="10185" y="99987"/>
                </a:lnTo>
                <a:lnTo>
                  <a:pt x="122923" y="3898"/>
                </a:lnTo>
                <a:lnTo>
                  <a:pt x="128653" y="3898"/>
                </a:lnTo>
                <a:lnTo>
                  <a:pt x="124078" y="0"/>
                </a:lnTo>
                <a:close/>
              </a:path>
              <a:path w="245770" h="103708">
                <a:moveTo>
                  <a:pt x="128653" y="3898"/>
                </a:moveTo>
                <a:lnTo>
                  <a:pt x="122923" y="3898"/>
                </a:lnTo>
                <a:lnTo>
                  <a:pt x="235584" y="99987"/>
                </a:lnTo>
                <a:lnTo>
                  <a:pt x="241404" y="99987"/>
                </a:lnTo>
                <a:lnTo>
                  <a:pt x="128653" y="38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977827" y="2513558"/>
            <a:ext cx="42890" cy="45676"/>
          </a:xfrm>
          <a:custGeom>
            <a:avLst/>
            <a:gdLst/>
            <a:ahLst/>
            <a:cxnLst/>
            <a:rect l="l" t="t" r="r" b="b"/>
            <a:pathLst>
              <a:path w="42890" h="45676">
                <a:moveTo>
                  <a:pt x="20668" y="0"/>
                </a:moveTo>
                <a:lnTo>
                  <a:pt x="9578" y="3735"/>
                </a:lnTo>
                <a:lnTo>
                  <a:pt x="2053" y="13938"/>
                </a:lnTo>
                <a:lnTo>
                  <a:pt x="0" y="30554"/>
                </a:lnTo>
                <a:lnTo>
                  <a:pt x="8261" y="41414"/>
                </a:lnTo>
                <a:lnTo>
                  <a:pt x="21584" y="45676"/>
                </a:lnTo>
                <a:lnTo>
                  <a:pt x="22899" y="45638"/>
                </a:lnTo>
                <a:lnTo>
                  <a:pt x="33730" y="41743"/>
                </a:lnTo>
                <a:lnTo>
                  <a:pt x="33853" y="41569"/>
                </a:lnTo>
                <a:lnTo>
                  <a:pt x="18232" y="41569"/>
                </a:lnTo>
                <a:lnTo>
                  <a:pt x="7005" y="34759"/>
                </a:lnTo>
                <a:lnTo>
                  <a:pt x="2552" y="20836"/>
                </a:lnTo>
                <a:lnTo>
                  <a:pt x="8716" y="8605"/>
                </a:lnTo>
                <a:lnTo>
                  <a:pt x="21584" y="3614"/>
                </a:lnTo>
                <a:lnTo>
                  <a:pt x="32784" y="3614"/>
                </a:lnTo>
                <a:lnTo>
                  <a:pt x="20668" y="0"/>
                </a:lnTo>
                <a:close/>
              </a:path>
              <a:path w="42890" h="45676">
                <a:moveTo>
                  <a:pt x="32784" y="3614"/>
                </a:moveTo>
                <a:lnTo>
                  <a:pt x="21584" y="3614"/>
                </a:lnTo>
                <a:lnTo>
                  <a:pt x="26824" y="4367"/>
                </a:lnTo>
                <a:lnTo>
                  <a:pt x="36663" y="12023"/>
                </a:lnTo>
                <a:lnTo>
                  <a:pt x="40179" y="27181"/>
                </a:lnTo>
                <a:lnTo>
                  <a:pt x="32884" y="37621"/>
                </a:lnTo>
                <a:lnTo>
                  <a:pt x="18232" y="41569"/>
                </a:lnTo>
                <a:lnTo>
                  <a:pt x="33853" y="41569"/>
                </a:lnTo>
                <a:lnTo>
                  <a:pt x="41027" y="31420"/>
                </a:lnTo>
                <a:lnTo>
                  <a:pt x="42890" y="14623"/>
                </a:lnTo>
                <a:lnTo>
                  <a:pt x="34419" y="4101"/>
                </a:lnTo>
                <a:lnTo>
                  <a:pt x="32784" y="36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807228" y="2429400"/>
            <a:ext cx="385321" cy="385410"/>
          </a:xfrm>
          <a:custGeom>
            <a:avLst/>
            <a:gdLst/>
            <a:ahLst/>
            <a:cxnLst/>
            <a:rect l="l" t="t" r="r" b="b"/>
            <a:pathLst>
              <a:path w="385321" h="385410">
                <a:moveTo>
                  <a:pt x="385321" y="192704"/>
                </a:moveTo>
                <a:lnTo>
                  <a:pt x="379719" y="239004"/>
                </a:lnTo>
                <a:lnTo>
                  <a:pt x="363806" y="281251"/>
                </a:lnTo>
                <a:lnTo>
                  <a:pt x="338924" y="318103"/>
                </a:lnTo>
                <a:lnTo>
                  <a:pt x="306413" y="348221"/>
                </a:lnTo>
                <a:lnTo>
                  <a:pt x="267614" y="370262"/>
                </a:lnTo>
                <a:lnTo>
                  <a:pt x="223867" y="382887"/>
                </a:lnTo>
                <a:lnTo>
                  <a:pt x="192616" y="385410"/>
                </a:lnTo>
                <a:lnTo>
                  <a:pt x="176816" y="384771"/>
                </a:lnTo>
                <a:lnTo>
                  <a:pt x="131727" y="375591"/>
                </a:lnTo>
                <a:lnTo>
                  <a:pt x="91145" y="356552"/>
                </a:lnTo>
                <a:lnTo>
                  <a:pt x="56408" y="328990"/>
                </a:lnTo>
                <a:lnTo>
                  <a:pt x="28853" y="294240"/>
                </a:lnTo>
                <a:lnTo>
                  <a:pt x="9817" y="253637"/>
                </a:lnTo>
                <a:lnTo>
                  <a:pt x="638" y="208517"/>
                </a:lnTo>
                <a:lnTo>
                  <a:pt x="0" y="192704"/>
                </a:lnTo>
                <a:lnTo>
                  <a:pt x="638" y="176903"/>
                </a:lnTo>
                <a:lnTo>
                  <a:pt x="9817" y="131806"/>
                </a:lnTo>
                <a:lnTo>
                  <a:pt x="28853" y="91208"/>
                </a:lnTo>
                <a:lnTo>
                  <a:pt x="56408" y="56452"/>
                </a:lnTo>
                <a:lnTo>
                  <a:pt x="91145" y="28878"/>
                </a:lnTo>
                <a:lnTo>
                  <a:pt x="131727" y="9826"/>
                </a:lnTo>
                <a:lnTo>
                  <a:pt x="176816" y="639"/>
                </a:lnTo>
                <a:lnTo>
                  <a:pt x="192616" y="0"/>
                </a:lnTo>
                <a:lnTo>
                  <a:pt x="208429" y="650"/>
                </a:lnTo>
                <a:lnTo>
                  <a:pt x="253549" y="9860"/>
                </a:lnTo>
                <a:lnTo>
                  <a:pt x="294151" y="28917"/>
                </a:lnTo>
                <a:lnTo>
                  <a:pt x="328902" y="56485"/>
                </a:lnTo>
                <a:lnTo>
                  <a:pt x="356464" y="91230"/>
                </a:lnTo>
                <a:lnTo>
                  <a:pt x="375502" y="131814"/>
                </a:lnTo>
                <a:lnTo>
                  <a:pt x="384683" y="176904"/>
                </a:lnTo>
                <a:lnTo>
                  <a:pt x="385321" y="192704"/>
                </a:lnTo>
                <a:close/>
              </a:path>
            </a:pathLst>
          </a:custGeom>
          <a:ln w="19040">
            <a:solidFill>
              <a:srgbClr val="552DE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5805792" y="3198307"/>
            <a:ext cx="872820" cy="142875"/>
          </a:xfrm>
          <a:custGeom>
            <a:avLst/>
            <a:gdLst/>
            <a:ahLst/>
            <a:cxnLst/>
            <a:rect l="l" t="t" r="r" b="b"/>
            <a:pathLst>
              <a:path w="872820" h="142875">
                <a:moveTo>
                  <a:pt x="729945" y="0"/>
                </a:moveTo>
                <a:lnTo>
                  <a:pt x="729945" y="142875"/>
                </a:lnTo>
                <a:lnTo>
                  <a:pt x="844245" y="85725"/>
                </a:lnTo>
                <a:lnTo>
                  <a:pt x="744232" y="85725"/>
                </a:lnTo>
                <a:lnTo>
                  <a:pt x="744232" y="57150"/>
                </a:lnTo>
                <a:lnTo>
                  <a:pt x="844245" y="57150"/>
                </a:lnTo>
                <a:lnTo>
                  <a:pt x="729945" y="0"/>
                </a:lnTo>
                <a:close/>
              </a:path>
              <a:path w="872820" h="142875">
                <a:moveTo>
                  <a:pt x="729945" y="57150"/>
                </a:moveTo>
                <a:lnTo>
                  <a:pt x="0" y="57150"/>
                </a:lnTo>
                <a:lnTo>
                  <a:pt x="0" y="85725"/>
                </a:lnTo>
                <a:lnTo>
                  <a:pt x="729945" y="85725"/>
                </a:lnTo>
                <a:lnTo>
                  <a:pt x="729945" y="57150"/>
                </a:lnTo>
                <a:close/>
              </a:path>
              <a:path w="872820" h="142875">
                <a:moveTo>
                  <a:pt x="844245" y="57150"/>
                </a:moveTo>
                <a:lnTo>
                  <a:pt x="744232" y="57150"/>
                </a:lnTo>
                <a:lnTo>
                  <a:pt x="744232" y="85725"/>
                </a:lnTo>
                <a:lnTo>
                  <a:pt x="844245" y="85725"/>
                </a:lnTo>
                <a:lnTo>
                  <a:pt x="872820" y="71437"/>
                </a:lnTo>
                <a:lnTo>
                  <a:pt x="844245" y="5715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1708439" y="3064733"/>
            <a:ext cx="675005" cy="4140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97800"/>
              </a:lnSpc>
            </a:pPr>
            <a:r>
              <a:rPr sz="900" dirty="0">
                <a:latin typeface="Arial"/>
                <a:cs typeface="Arial"/>
              </a:rPr>
              <a:t>М</a:t>
            </a:r>
            <a:r>
              <a:rPr sz="900" spc="-5" dirty="0">
                <a:latin typeface="Arial"/>
                <a:cs typeface="Arial"/>
              </a:rPr>
              <a:t>о</a:t>
            </a:r>
            <a:r>
              <a:rPr sz="900" spc="-10" dirty="0">
                <a:latin typeface="Arial"/>
                <a:cs typeface="Arial"/>
              </a:rPr>
              <a:t>би</a:t>
            </a:r>
            <a:r>
              <a:rPr sz="900" spc="0" dirty="0">
                <a:latin typeface="Arial"/>
                <a:cs typeface="Arial"/>
              </a:rPr>
              <a:t>л</a:t>
            </a:r>
            <a:r>
              <a:rPr sz="900" spc="5" dirty="0">
                <a:latin typeface="Arial"/>
                <a:cs typeface="Arial"/>
              </a:rPr>
              <a:t>ь</a:t>
            </a:r>
            <a:r>
              <a:rPr sz="900" spc="0" dirty="0">
                <a:latin typeface="Arial"/>
                <a:cs typeface="Arial"/>
              </a:rPr>
              <a:t>н</a:t>
            </a:r>
            <a:r>
              <a:rPr sz="900" spc="-5" dirty="0">
                <a:latin typeface="Arial"/>
                <a:cs typeface="Arial"/>
              </a:rPr>
              <a:t>о</a:t>
            </a:r>
            <a:r>
              <a:rPr sz="900" spc="0" dirty="0">
                <a:latin typeface="Arial"/>
                <a:cs typeface="Arial"/>
              </a:rPr>
              <a:t>е </a:t>
            </a:r>
            <a:r>
              <a:rPr sz="900" spc="-10" dirty="0">
                <a:latin typeface="Arial"/>
                <a:cs typeface="Arial"/>
              </a:rPr>
              <a:t>при</a:t>
            </a:r>
            <a:r>
              <a:rPr sz="900" spc="0" dirty="0">
                <a:latin typeface="Arial"/>
                <a:cs typeface="Arial"/>
              </a:rPr>
              <a:t>л</a:t>
            </a:r>
            <a:r>
              <a:rPr sz="900" spc="-5" dirty="0">
                <a:latin typeface="Arial"/>
                <a:cs typeface="Arial"/>
              </a:rPr>
              <a:t>оже</a:t>
            </a:r>
            <a:r>
              <a:rPr sz="900" spc="0" dirty="0">
                <a:latin typeface="Arial"/>
                <a:cs typeface="Arial"/>
              </a:rPr>
              <a:t>н</a:t>
            </a:r>
            <a:r>
              <a:rPr sz="900" spc="-10" dirty="0">
                <a:latin typeface="Arial"/>
                <a:cs typeface="Arial"/>
              </a:rPr>
              <a:t>и</a:t>
            </a:r>
            <a:r>
              <a:rPr sz="900" spc="0" dirty="0">
                <a:latin typeface="Arial"/>
                <a:cs typeface="Arial"/>
              </a:rPr>
              <a:t>е ФП </a:t>
            </a:r>
            <a:r>
              <a:rPr sz="900" spc="-10" dirty="0">
                <a:latin typeface="Arial"/>
                <a:cs typeface="Arial"/>
              </a:rPr>
              <a:t>В</a:t>
            </a:r>
            <a:endParaRPr sz="900">
              <a:latin typeface="Arial"/>
              <a:cs typeface="Arial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1386839" y="3130296"/>
            <a:ext cx="277367" cy="2773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465386" y="3191460"/>
            <a:ext cx="1620837" cy="142875"/>
          </a:xfrm>
          <a:custGeom>
            <a:avLst/>
            <a:gdLst/>
            <a:ahLst/>
            <a:cxnLst/>
            <a:rect l="l" t="t" r="r" b="b"/>
            <a:pathLst>
              <a:path w="1620837" h="142875">
                <a:moveTo>
                  <a:pt x="1477962" y="0"/>
                </a:moveTo>
                <a:lnTo>
                  <a:pt x="1477962" y="142875"/>
                </a:lnTo>
                <a:lnTo>
                  <a:pt x="1592262" y="85725"/>
                </a:lnTo>
                <a:lnTo>
                  <a:pt x="1492250" y="85725"/>
                </a:lnTo>
                <a:lnTo>
                  <a:pt x="1492250" y="57150"/>
                </a:lnTo>
                <a:lnTo>
                  <a:pt x="1592262" y="57150"/>
                </a:lnTo>
                <a:lnTo>
                  <a:pt x="1477962" y="0"/>
                </a:lnTo>
                <a:close/>
              </a:path>
              <a:path w="1620837" h="142875">
                <a:moveTo>
                  <a:pt x="1477962" y="57150"/>
                </a:moveTo>
                <a:lnTo>
                  <a:pt x="0" y="57150"/>
                </a:lnTo>
                <a:lnTo>
                  <a:pt x="0" y="85725"/>
                </a:lnTo>
                <a:lnTo>
                  <a:pt x="1477962" y="85725"/>
                </a:lnTo>
                <a:lnTo>
                  <a:pt x="1477962" y="57150"/>
                </a:lnTo>
                <a:close/>
              </a:path>
              <a:path w="1620837" h="142875">
                <a:moveTo>
                  <a:pt x="1592262" y="57150"/>
                </a:moveTo>
                <a:lnTo>
                  <a:pt x="1492250" y="57150"/>
                </a:lnTo>
                <a:lnTo>
                  <a:pt x="1492250" y="85725"/>
                </a:lnTo>
                <a:lnTo>
                  <a:pt x="1592262" y="85725"/>
                </a:lnTo>
                <a:lnTo>
                  <a:pt x="1620837" y="71437"/>
                </a:lnTo>
                <a:lnTo>
                  <a:pt x="1592262" y="5715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2624969" y="2990489"/>
            <a:ext cx="1301750" cy="49339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48895">
              <a:lnSpc>
                <a:spcPct val="143700"/>
              </a:lnSpc>
            </a:pPr>
            <a:r>
              <a:rPr sz="1100" b="1" spc="-15" dirty="0">
                <a:solidFill>
                  <a:srgbClr val="404040"/>
                </a:solidFill>
                <a:latin typeface="Arial"/>
                <a:cs typeface="Arial"/>
              </a:rPr>
              <a:t>П</a:t>
            </a:r>
            <a:r>
              <a:rPr sz="1100" b="1" spc="-10" dirty="0">
                <a:solidFill>
                  <a:srgbClr val="404040"/>
                </a:solidFill>
                <a:latin typeface="Arial"/>
                <a:cs typeface="Arial"/>
              </a:rPr>
              <a:t>оку</a:t>
            </a:r>
            <a:r>
              <a:rPr sz="1100" b="1" spc="-5" dirty="0">
                <a:solidFill>
                  <a:srgbClr val="404040"/>
                </a:solidFill>
                <a:latin typeface="Arial"/>
                <a:cs typeface="Arial"/>
              </a:rPr>
              <a:t>п</a:t>
            </a:r>
            <a:r>
              <a:rPr sz="1100" b="1" spc="0" dirty="0">
                <a:solidFill>
                  <a:srgbClr val="404040"/>
                </a:solidFill>
                <a:latin typeface="Arial"/>
                <a:cs typeface="Arial"/>
              </a:rPr>
              <a:t>ка</a:t>
            </a:r>
            <a:r>
              <a:rPr sz="1100" b="1" spc="-1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100" b="1" spc="-15" dirty="0">
                <a:solidFill>
                  <a:srgbClr val="404040"/>
                </a:solidFill>
                <a:latin typeface="Arial"/>
                <a:cs typeface="Arial"/>
              </a:rPr>
              <a:t>т</a:t>
            </a:r>
            <a:r>
              <a:rPr sz="1100" b="1" spc="-10" dirty="0">
                <a:solidFill>
                  <a:srgbClr val="404040"/>
                </a:solidFill>
                <a:latin typeface="Arial"/>
                <a:cs typeface="Arial"/>
              </a:rPr>
              <a:t>о</a:t>
            </a:r>
            <a:r>
              <a:rPr sz="1100" b="1" spc="-15" dirty="0">
                <a:solidFill>
                  <a:srgbClr val="404040"/>
                </a:solidFill>
                <a:latin typeface="Arial"/>
                <a:cs typeface="Arial"/>
              </a:rPr>
              <a:t>в</a:t>
            </a:r>
            <a:r>
              <a:rPr sz="1100" b="1" spc="0" dirty="0">
                <a:solidFill>
                  <a:srgbClr val="404040"/>
                </a:solidFill>
                <a:latin typeface="Arial"/>
                <a:cs typeface="Arial"/>
              </a:rPr>
              <a:t>а</a:t>
            </a:r>
            <a:r>
              <a:rPr sz="1100" b="1" spc="-10" dirty="0">
                <a:solidFill>
                  <a:srgbClr val="404040"/>
                </a:solidFill>
                <a:latin typeface="Arial"/>
                <a:cs typeface="Arial"/>
              </a:rPr>
              <a:t>ров</a:t>
            </a:r>
            <a:r>
              <a:rPr sz="1100" b="1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100" b="1" spc="-15" dirty="0">
                <a:solidFill>
                  <a:srgbClr val="404040"/>
                </a:solidFill>
                <a:latin typeface="Arial"/>
                <a:cs typeface="Arial"/>
              </a:rPr>
              <a:t>П</a:t>
            </a:r>
            <a:r>
              <a:rPr sz="1100" b="1" spc="-10" dirty="0">
                <a:solidFill>
                  <a:srgbClr val="404040"/>
                </a:solidFill>
                <a:latin typeface="Arial"/>
                <a:cs typeface="Arial"/>
              </a:rPr>
              <a:t>ро</a:t>
            </a:r>
            <a:r>
              <a:rPr sz="1100" b="1" spc="-15" dirty="0">
                <a:solidFill>
                  <a:srgbClr val="404040"/>
                </a:solidFill>
                <a:latin typeface="Arial"/>
                <a:cs typeface="Arial"/>
              </a:rPr>
              <a:t>в</a:t>
            </a:r>
            <a:r>
              <a:rPr sz="1100" b="1" spc="0" dirty="0">
                <a:solidFill>
                  <a:srgbClr val="404040"/>
                </a:solidFill>
                <a:latin typeface="Arial"/>
                <a:cs typeface="Arial"/>
              </a:rPr>
              <a:t>е</a:t>
            </a:r>
            <a:r>
              <a:rPr sz="1100" b="1" spc="-10" dirty="0">
                <a:solidFill>
                  <a:srgbClr val="404040"/>
                </a:solidFill>
                <a:latin typeface="Arial"/>
                <a:cs typeface="Arial"/>
              </a:rPr>
              <a:t>рка </a:t>
            </a:r>
            <a:r>
              <a:rPr sz="1100" b="1" spc="-15" dirty="0">
                <a:solidFill>
                  <a:srgbClr val="404040"/>
                </a:solidFill>
                <a:latin typeface="Arial"/>
                <a:cs typeface="Arial"/>
              </a:rPr>
              <a:t>б</a:t>
            </a:r>
            <a:r>
              <a:rPr sz="1100" b="1" spc="0" dirty="0">
                <a:solidFill>
                  <a:srgbClr val="404040"/>
                </a:solidFill>
                <a:latin typeface="Arial"/>
                <a:cs typeface="Arial"/>
              </a:rPr>
              <a:t>ала</a:t>
            </a:r>
            <a:r>
              <a:rPr sz="1100" b="1" spc="-5" dirty="0">
                <a:solidFill>
                  <a:srgbClr val="404040"/>
                </a:solidFill>
                <a:latin typeface="Arial"/>
                <a:cs typeface="Arial"/>
              </a:rPr>
              <a:t>н</a:t>
            </a:r>
            <a:r>
              <a:rPr sz="1100" b="1" spc="0" dirty="0">
                <a:solidFill>
                  <a:srgbClr val="404040"/>
                </a:solidFill>
                <a:latin typeface="Arial"/>
                <a:cs typeface="Arial"/>
              </a:rPr>
              <a:t>са</a:t>
            </a:r>
            <a:endParaRPr sz="110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4194995" y="3051135"/>
            <a:ext cx="1610803" cy="581034"/>
          </a:xfrm>
          <a:custGeom>
            <a:avLst/>
            <a:gdLst/>
            <a:ahLst/>
            <a:cxnLst/>
            <a:rect l="l" t="t" r="r" b="b"/>
            <a:pathLst>
              <a:path w="1610803" h="581034">
                <a:moveTo>
                  <a:pt x="1482481" y="581034"/>
                </a:moveTo>
                <a:lnTo>
                  <a:pt x="128321" y="581034"/>
                </a:lnTo>
                <a:lnTo>
                  <a:pt x="113654" y="580205"/>
                </a:lnTo>
                <a:lnTo>
                  <a:pt x="72926" y="568494"/>
                </a:lnTo>
                <a:lnTo>
                  <a:pt x="39005" y="544849"/>
                </a:lnTo>
                <a:lnTo>
                  <a:pt x="14339" y="511715"/>
                </a:lnTo>
                <a:lnTo>
                  <a:pt x="1370" y="471536"/>
                </a:lnTo>
                <a:lnTo>
                  <a:pt x="0" y="0"/>
                </a:lnTo>
                <a:lnTo>
                  <a:pt x="1610803" y="0"/>
                </a:lnTo>
                <a:lnTo>
                  <a:pt x="1610803" y="452712"/>
                </a:lnTo>
                <a:lnTo>
                  <a:pt x="1609974" y="467379"/>
                </a:lnTo>
                <a:lnTo>
                  <a:pt x="1598263" y="508108"/>
                </a:lnTo>
                <a:lnTo>
                  <a:pt x="1574618" y="542028"/>
                </a:lnTo>
                <a:lnTo>
                  <a:pt x="1541483" y="566695"/>
                </a:lnTo>
                <a:lnTo>
                  <a:pt x="1501304" y="579663"/>
                </a:lnTo>
                <a:lnTo>
                  <a:pt x="1482481" y="581034"/>
                </a:lnTo>
                <a:close/>
              </a:path>
            </a:pathLst>
          </a:custGeom>
          <a:ln w="28560">
            <a:solidFill>
              <a:srgbClr val="552DE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194177" y="2907318"/>
            <a:ext cx="1611617" cy="252006"/>
          </a:xfrm>
          <a:custGeom>
            <a:avLst/>
            <a:gdLst/>
            <a:ahLst/>
            <a:cxnLst/>
            <a:rect l="l" t="t" r="r" b="b"/>
            <a:pathLst>
              <a:path w="1611617" h="252006">
                <a:moveTo>
                  <a:pt x="1569618" y="0"/>
                </a:moveTo>
                <a:lnTo>
                  <a:pt x="41998" y="0"/>
                </a:lnTo>
                <a:lnTo>
                  <a:pt x="32249" y="1137"/>
                </a:lnTo>
                <a:lnTo>
                  <a:pt x="19409" y="6588"/>
                </a:lnTo>
                <a:lnTo>
                  <a:pt x="9190" y="15779"/>
                </a:lnTo>
                <a:lnTo>
                  <a:pt x="2438" y="27865"/>
                </a:lnTo>
                <a:lnTo>
                  <a:pt x="0" y="41998"/>
                </a:lnTo>
                <a:lnTo>
                  <a:pt x="0" y="252006"/>
                </a:lnTo>
                <a:lnTo>
                  <a:pt x="1611617" y="252006"/>
                </a:lnTo>
                <a:lnTo>
                  <a:pt x="1610480" y="32249"/>
                </a:lnTo>
                <a:lnTo>
                  <a:pt x="1605031" y="19409"/>
                </a:lnTo>
                <a:lnTo>
                  <a:pt x="1595842" y="9190"/>
                </a:lnTo>
                <a:lnTo>
                  <a:pt x="1583757" y="2438"/>
                </a:lnTo>
                <a:lnTo>
                  <a:pt x="1569618" y="0"/>
                </a:lnTo>
                <a:close/>
              </a:path>
            </a:pathLst>
          </a:custGeom>
          <a:solidFill>
            <a:srgbClr val="552DE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4194176" y="2907318"/>
            <a:ext cx="1610802" cy="251871"/>
          </a:xfrm>
          <a:custGeom>
            <a:avLst/>
            <a:gdLst/>
            <a:ahLst/>
            <a:cxnLst/>
            <a:rect l="l" t="t" r="r" b="b"/>
            <a:pathLst>
              <a:path w="1610802" h="251871">
                <a:moveTo>
                  <a:pt x="41978" y="0"/>
                </a:moveTo>
                <a:lnTo>
                  <a:pt x="1568823" y="0"/>
                </a:lnTo>
                <a:lnTo>
                  <a:pt x="1582958" y="2439"/>
                </a:lnTo>
                <a:lnTo>
                  <a:pt x="1595042" y="9193"/>
                </a:lnTo>
                <a:lnTo>
                  <a:pt x="1604228" y="19415"/>
                </a:lnTo>
                <a:lnTo>
                  <a:pt x="1609671" y="32259"/>
                </a:lnTo>
                <a:lnTo>
                  <a:pt x="1610802" y="251871"/>
                </a:lnTo>
                <a:lnTo>
                  <a:pt x="0" y="251871"/>
                </a:lnTo>
                <a:lnTo>
                  <a:pt x="0" y="41978"/>
                </a:lnTo>
                <a:lnTo>
                  <a:pt x="2439" y="27843"/>
                </a:lnTo>
                <a:lnTo>
                  <a:pt x="9193" y="15759"/>
                </a:lnTo>
                <a:lnTo>
                  <a:pt x="19415" y="6573"/>
                </a:lnTo>
                <a:lnTo>
                  <a:pt x="32259" y="1130"/>
                </a:lnTo>
                <a:lnTo>
                  <a:pt x="41978" y="0"/>
                </a:lnTo>
                <a:close/>
              </a:path>
            </a:pathLst>
          </a:custGeom>
          <a:ln w="28560">
            <a:solidFill>
              <a:srgbClr val="552DE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 txBox="1"/>
          <p:nvPr/>
        </p:nvSpPr>
        <p:spPr>
          <a:xfrm>
            <a:off x="4276881" y="2957068"/>
            <a:ext cx="1445895" cy="17907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ФИ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 П</a:t>
            </a:r>
            <a:r>
              <a:rPr sz="1100" b="1" spc="-2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РЕД</a:t>
            </a:r>
            <a:r>
              <a:rPr sz="1100" b="1" spc="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100" b="1" spc="-1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100" b="1" spc="0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0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endParaRPr sz="1100">
              <a:latin typeface="Arial"/>
              <a:cs typeface="Arial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4906957" y="3354061"/>
            <a:ext cx="31876" cy="95465"/>
          </a:xfrm>
          <a:custGeom>
            <a:avLst/>
            <a:gdLst/>
            <a:ahLst/>
            <a:cxnLst/>
            <a:rect l="l" t="t" r="r" b="b"/>
            <a:pathLst>
              <a:path w="31876" h="95465">
                <a:moveTo>
                  <a:pt x="31876" y="0"/>
                </a:moveTo>
                <a:lnTo>
                  <a:pt x="0" y="0"/>
                </a:lnTo>
                <a:lnTo>
                  <a:pt x="0" y="95465"/>
                </a:lnTo>
                <a:lnTo>
                  <a:pt x="31876" y="95465"/>
                </a:lnTo>
                <a:lnTo>
                  <a:pt x="31876" y="91744"/>
                </a:lnTo>
                <a:lnTo>
                  <a:pt x="3708" y="91744"/>
                </a:lnTo>
                <a:lnTo>
                  <a:pt x="3708" y="3721"/>
                </a:lnTo>
                <a:lnTo>
                  <a:pt x="31876" y="3721"/>
                </a:lnTo>
                <a:lnTo>
                  <a:pt x="31876" y="0"/>
                </a:lnTo>
                <a:close/>
              </a:path>
              <a:path w="31876" h="95465">
                <a:moveTo>
                  <a:pt x="31876" y="3721"/>
                </a:moveTo>
                <a:lnTo>
                  <a:pt x="28155" y="3721"/>
                </a:lnTo>
                <a:lnTo>
                  <a:pt x="28155" y="91744"/>
                </a:lnTo>
                <a:lnTo>
                  <a:pt x="31876" y="91744"/>
                </a:lnTo>
                <a:lnTo>
                  <a:pt x="31876" y="37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4892870" y="3337671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382"/>
                </a:lnTo>
                <a:lnTo>
                  <a:pt x="5041" y="16382"/>
                </a:lnTo>
                <a:lnTo>
                  <a:pt x="3721" y="15049"/>
                </a:lnTo>
                <a:lnTo>
                  <a:pt x="3721" y="5130"/>
                </a:lnTo>
                <a:lnTo>
                  <a:pt x="5041" y="3809"/>
                </a:lnTo>
                <a:lnTo>
                  <a:pt x="60045" y="3809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09"/>
                </a:moveTo>
                <a:lnTo>
                  <a:pt x="54990" y="3809"/>
                </a:lnTo>
                <a:lnTo>
                  <a:pt x="56324" y="5130"/>
                </a:lnTo>
                <a:lnTo>
                  <a:pt x="56324" y="15049"/>
                </a:lnTo>
                <a:lnTo>
                  <a:pt x="54902" y="16382"/>
                </a:lnTo>
                <a:lnTo>
                  <a:pt x="60045" y="16382"/>
                </a:lnTo>
                <a:lnTo>
                  <a:pt x="60045" y="380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4881360" y="3463966"/>
            <a:ext cx="238239" cy="25590"/>
          </a:xfrm>
          <a:custGeom>
            <a:avLst/>
            <a:gdLst/>
            <a:ahLst/>
            <a:cxnLst/>
            <a:rect l="l" t="t" r="r" b="b"/>
            <a:pathLst>
              <a:path w="238239" h="25590">
                <a:moveTo>
                  <a:pt x="234518" y="0"/>
                </a:moveTo>
                <a:lnTo>
                  <a:pt x="3721" y="0"/>
                </a:lnTo>
                <a:lnTo>
                  <a:pt x="0" y="3708"/>
                </a:lnTo>
                <a:lnTo>
                  <a:pt x="0" y="21869"/>
                </a:lnTo>
                <a:lnTo>
                  <a:pt x="3721" y="25590"/>
                </a:lnTo>
                <a:lnTo>
                  <a:pt x="234518" y="25590"/>
                </a:lnTo>
                <a:lnTo>
                  <a:pt x="238239" y="21780"/>
                </a:lnTo>
                <a:lnTo>
                  <a:pt x="5753" y="21780"/>
                </a:lnTo>
                <a:lnTo>
                  <a:pt x="3721" y="19748"/>
                </a:lnTo>
                <a:lnTo>
                  <a:pt x="3721" y="5753"/>
                </a:lnTo>
                <a:lnTo>
                  <a:pt x="5753" y="3708"/>
                </a:lnTo>
                <a:lnTo>
                  <a:pt x="238239" y="3708"/>
                </a:lnTo>
                <a:lnTo>
                  <a:pt x="234518" y="0"/>
                </a:lnTo>
                <a:close/>
              </a:path>
              <a:path w="238239" h="25590">
                <a:moveTo>
                  <a:pt x="238239" y="3708"/>
                </a:moveTo>
                <a:lnTo>
                  <a:pt x="232473" y="3708"/>
                </a:lnTo>
                <a:lnTo>
                  <a:pt x="234518" y="5753"/>
                </a:lnTo>
                <a:lnTo>
                  <a:pt x="234432" y="19748"/>
                </a:lnTo>
                <a:lnTo>
                  <a:pt x="232473" y="21780"/>
                </a:lnTo>
                <a:lnTo>
                  <a:pt x="238239" y="21780"/>
                </a:lnTo>
                <a:lnTo>
                  <a:pt x="238239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892870" y="3447488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471"/>
                </a:lnTo>
                <a:lnTo>
                  <a:pt x="5041" y="16471"/>
                </a:lnTo>
                <a:lnTo>
                  <a:pt x="3721" y="15151"/>
                </a:lnTo>
                <a:lnTo>
                  <a:pt x="3721" y="5143"/>
                </a:lnTo>
                <a:lnTo>
                  <a:pt x="5041" y="3810"/>
                </a:lnTo>
                <a:lnTo>
                  <a:pt x="60045" y="3810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10"/>
                </a:moveTo>
                <a:lnTo>
                  <a:pt x="54990" y="3810"/>
                </a:lnTo>
                <a:lnTo>
                  <a:pt x="56324" y="5143"/>
                </a:lnTo>
                <a:lnTo>
                  <a:pt x="56324" y="15151"/>
                </a:lnTo>
                <a:lnTo>
                  <a:pt x="54902" y="16471"/>
                </a:lnTo>
                <a:lnTo>
                  <a:pt x="60045" y="16471"/>
                </a:lnTo>
                <a:lnTo>
                  <a:pt x="60045" y="38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984001" y="3354060"/>
            <a:ext cx="29845" cy="95465"/>
          </a:xfrm>
          <a:custGeom>
            <a:avLst/>
            <a:gdLst/>
            <a:ahLst/>
            <a:cxnLst/>
            <a:rect l="l" t="t" r="r" b="b"/>
            <a:pathLst>
              <a:path w="29845" h="95465">
                <a:moveTo>
                  <a:pt x="29845" y="0"/>
                </a:moveTo>
                <a:lnTo>
                  <a:pt x="0" y="0"/>
                </a:lnTo>
                <a:lnTo>
                  <a:pt x="0" y="95465"/>
                </a:lnTo>
                <a:lnTo>
                  <a:pt x="29845" y="95465"/>
                </a:lnTo>
                <a:lnTo>
                  <a:pt x="29845" y="91744"/>
                </a:lnTo>
                <a:lnTo>
                  <a:pt x="3810" y="91744"/>
                </a:lnTo>
                <a:lnTo>
                  <a:pt x="3810" y="3708"/>
                </a:lnTo>
                <a:lnTo>
                  <a:pt x="29845" y="3708"/>
                </a:lnTo>
                <a:lnTo>
                  <a:pt x="29845" y="0"/>
                </a:lnTo>
                <a:close/>
              </a:path>
              <a:path w="29845" h="95465">
                <a:moveTo>
                  <a:pt x="29845" y="3708"/>
                </a:moveTo>
                <a:lnTo>
                  <a:pt x="26123" y="3708"/>
                </a:lnTo>
                <a:lnTo>
                  <a:pt x="26123" y="91744"/>
                </a:lnTo>
                <a:lnTo>
                  <a:pt x="29845" y="91744"/>
                </a:lnTo>
                <a:lnTo>
                  <a:pt x="29845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970010" y="3337670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383"/>
                </a:lnTo>
                <a:lnTo>
                  <a:pt x="5041" y="16383"/>
                </a:lnTo>
                <a:lnTo>
                  <a:pt x="3721" y="15049"/>
                </a:lnTo>
                <a:lnTo>
                  <a:pt x="3721" y="5130"/>
                </a:lnTo>
                <a:lnTo>
                  <a:pt x="5041" y="3810"/>
                </a:lnTo>
                <a:lnTo>
                  <a:pt x="60045" y="3810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10"/>
                </a:moveTo>
                <a:lnTo>
                  <a:pt x="54990" y="3810"/>
                </a:lnTo>
                <a:lnTo>
                  <a:pt x="56324" y="5130"/>
                </a:lnTo>
                <a:lnTo>
                  <a:pt x="56324" y="15049"/>
                </a:lnTo>
                <a:lnTo>
                  <a:pt x="54902" y="16383"/>
                </a:lnTo>
                <a:lnTo>
                  <a:pt x="60045" y="16383"/>
                </a:lnTo>
                <a:lnTo>
                  <a:pt x="60045" y="38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970010" y="3447488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471"/>
                </a:lnTo>
                <a:lnTo>
                  <a:pt x="5041" y="16471"/>
                </a:lnTo>
                <a:lnTo>
                  <a:pt x="3721" y="15151"/>
                </a:lnTo>
                <a:lnTo>
                  <a:pt x="3721" y="5143"/>
                </a:lnTo>
                <a:lnTo>
                  <a:pt x="5041" y="3810"/>
                </a:lnTo>
                <a:lnTo>
                  <a:pt x="60045" y="3810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10"/>
                </a:moveTo>
                <a:lnTo>
                  <a:pt x="54990" y="3810"/>
                </a:lnTo>
                <a:lnTo>
                  <a:pt x="56324" y="5143"/>
                </a:lnTo>
                <a:lnTo>
                  <a:pt x="56324" y="15151"/>
                </a:lnTo>
                <a:lnTo>
                  <a:pt x="54902" y="16471"/>
                </a:lnTo>
                <a:lnTo>
                  <a:pt x="60045" y="16471"/>
                </a:lnTo>
                <a:lnTo>
                  <a:pt x="60045" y="38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061234" y="3354060"/>
            <a:ext cx="31876" cy="95465"/>
          </a:xfrm>
          <a:custGeom>
            <a:avLst/>
            <a:gdLst/>
            <a:ahLst/>
            <a:cxnLst/>
            <a:rect l="l" t="t" r="r" b="b"/>
            <a:pathLst>
              <a:path w="31876" h="95465">
                <a:moveTo>
                  <a:pt x="31876" y="0"/>
                </a:moveTo>
                <a:lnTo>
                  <a:pt x="0" y="0"/>
                </a:lnTo>
                <a:lnTo>
                  <a:pt x="0" y="95465"/>
                </a:lnTo>
                <a:lnTo>
                  <a:pt x="31876" y="95465"/>
                </a:lnTo>
                <a:lnTo>
                  <a:pt x="31876" y="91744"/>
                </a:lnTo>
                <a:lnTo>
                  <a:pt x="3721" y="91744"/>
                </a:lnTo>
                <a:lnTo>
                  <a:pt x="3721" y="3708"/>
                </a:lnTo>
                <a:lnTo>
                  <a:pt x="31876" y="3708"/>
                </a:lnTo>
                <a:lnTo>
                  <a:pt x="31876" y="0"/>
                </a:lnTo>
                <a:close/>
              </a:path>
              <a:path w="31876" h="95465">
                <a:moveTo>
                  <a:pt x="31876" y="3708"/>
                </a:moveTo>
                <a:lnTo>
                  <a:pt x="28155" y="3708"/>
                </a:lnTo>
                <a:lnTo>
                  <a:pt x="28155" y="91744"/>
                </a:lnTo>
                <a:lnTo>
                  <a:pt x="31876" y="91744"/>
                </a:lnTo>
                <a:lnTo>
                  <a:pt x="31876" y="370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047148" y="3337670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383"/>
                </a:lnTo>
                <a:lnTo>
                  <a:pt x="5041" y="16383"/>
                </a:lnTo>
                <a:lnTo>
                  <a:pt x="3721" y="15049"/>
                </a:lnTo>
                <a:lnTo>
                  <a:pt x="3721" y="5130"/>
                </a:lnTo>
                <a:lnTo>
                  <a:pt x="5041" y="3810"/>
                </a:lnTo>
                <a:lnTo>
                  <a:pt x="60045" y="3810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10"/>
                </a:moveTo>
                <a:lnTo>
                  <a:pt x="54990" y="3810"/>
                </a:lnTo>
                <a:lnTo>
                  <a:pt x="56324" y="5130"/>
                </a:lnTo>
                <a:lnTo>
                  <a:pt x="56324" y="15049"/>
                </a:lnTo>
                <a:lnTo>
                  <a:pt x="54902" y="16383"/>
                </a:lnTo>
                <a:lnTo>
                  <a:pt x="60045" y="16383"/>
                </a:lnTo>
                <a:lnTo>
                  <a:pt x="60045" y="38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047148" y="3447488"/>
            <a:ext cx="60045" cy="20104"/>
          </a:xfrm>
          <a:custGeom>
            <a:avLst/>
            <a:gdLst/>
            <a:ahLst/>
            <a:cxnLst/>
            <a:rect l="l" t="t" r="r" b="b"/>
            <a:pathLst>
              <a:path w="60045" h="20104">
                <a:moveTo>
                  <a:pt x="57035" y="0"/>
                </a:moveTo>
                <a:lnTo>
                  <a:pt x="3009" y="0"/>
                </a:lnTo>
                <a:lnTo>
                  <a:pt x="0" y="3009"/>
                </a:lnTo>
                <a:lnTo>
                  <a:pt x="0" y="17094"/>
                </a:lnTo>
                <a:lnTo>
                  <a:pt x="3009" y="20104"/>
                </a:lnTo>
                <a:lnTo>
                  <a:pt x="57035" y="20104"/>
                </a:lnTo>
                <a:lnTo>
                  <a:pt x="60045" y="17094"/>
                </a:lnTo>
                <a:lnTo>
                  <a:pt x="60045" y="16471"/>
                </a:lnTo>
                <a:lnTo>
                  <a:pt x="5041" y="16471"/>
                </a:lnTo>
                <a:lnTo>
                  <a:pt x="3721" y="15151"/>
                </a:lnTo>
                <a:lnTo>
                  <a:pt x="3721" y="5143"/>
                </a:lnTo>
                <a:lnTo>
                  <a:pt x="5041" y="3810"/>
                </a:lnTo>
                <a:lnTo>
                  <a:pt x="60045" y="3810"/>
                </a:lnTo>
                <a:lnTo>
                  <a:pt x="60045" y="3009"/>
                </a:lnTo>
                <a:lnTo>
                  <a:pt x="57035" y="0"/>
                </a:lnTo>
                <a:close/>
              </a:path>
              <a:path w="60045" h="20104">
                <a:moveTo>
                  <a:pt x="60045" y="3810"/>
                </a:moveTo>
                <a:lnTo>
                  <a:pt x="54990" y="3810"/>
                </a:lnTo>
                <a:lnTo>
                  <a:pt x="56324" y="5143"/>
                </a:lnTo>
                <a:lnTo>
                  <a:pt x="56324" y="15151"/>
                </a:lnTo>
                <a:lnTo>
                  <a:pt x="54902" y="16471"/>
                </a:lnTo>
                <a:lnTo>
                  <a:pt x="60045" y="16471"/>
                </a:lnTo>
                <a:lnTo>
                  <a:pt x="60045" y="38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877104" y="3237769"/>
            <a:ext cx="245770" cy="103708"/>
          </a:xfrm>
          <a:custGeom>
            <a:avLst/>
            <a:gdLst/>
            <a:ahLst/>
            <a:cxnLst/>
            <a:rect l="l" t="t" r="r" b="b"/>
            <a:pathLst>
              <a:path w="245770" h="103708">
                <a:moveTo>
                  <a:pt x="124078" y="0"/>
                </a:moveTo>
                <a:lnTo>
                  <a:pt x="0" y="103708"/>
                </a:lnTo>
                <a:lnTo>
                  <a:pt x="245770" y="103708"/>
                </a:lnTo>
                <a:lnTo>
                  <a:pt x="241404" y="99987"/>
                </a:lnTo>
                <a:lnTo>
                  <a:pt x="10185" y="99987"/>
                </a:lnTo>
                <a:lnTo>
                  <a:pt x="122923" y="3898"/>
                </a:lnTo>
                <a:lnTo>
                  <a:pt x="128653" y="3898"/>
                </a:lnTo>
                <a:lnTo>
                  <a:pt x="124078" y="0"/>
                </a:lnTo>
                <a:close/>
              </a:path>
              <a:path w="245770" h="103708">
                <a:moveTo>
                  <a:pt x="128653" y="3898"/>
                </a:moveTo>
                <a:lnTo>
                  <a:pt x="122923" y="3898"/>
                </a:lnTo>
                <a:lnTo>
                  <a:pt x="235584" y="99987"/>
                </a:lnTo>
                <a:lnTo>
                  <a:pt x="241404" y="99987"/>
                </a:lnTo>
                <a:lnTo>
                  <a:pt x="128653" y="389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977827" y="3276229"/>
            <a:ext cx="42890" cy="45676"/>
          </a:xfrm>
          <a:custGeom>
            <a:avLst/>
            <a:gdLst/>
            <a:ahLst/>
            <a:cxnLst/>
            <a:rect l="l" t="t" r="r" b="b"/>
            <a:pathLst>
              <a:path w="42890" h="45676">
                <a:moveTo>
                  <a:pt x="20668" y="0"/>
                </a:moveTo>
                <a:lnTo>
                  <a:pt x="9578" y="3735"/>
                </a:lnTo>
                <a:lnTo>
                  <a:pt x="2053" y="13938"/>
                </a:lnTo>
                <a:lnTo>
                  <a:pt x="0" y="30554"/>
                </a:lnTo>
                <a:lnTo>
                  <a:pt x="8261" y="41414"/>
                </a:lnTo>
                <a:lnTo>
                  <a:pt x="21584" y="45676"/>
                </a:lnTo>
                <a:lnTo>
                  <a:pt x="22899" y="45638"/>
                </a:lnTo>
                <a:lnTo>
                  <a:pt x="33730" y="41743"/>
                </a:lnTo>
                <a:lnTo>
                  <a:pt x="33853" y="41569"/>
                </a:lnTo>
                <a:lnTo>
                  <a:pt x="18232" y="41569"/>
                </a:lnTo>
                <a:lnTo>
                  <a:pt x="7005" y="34759"/>
                </a:lnTo>
                <a:lnTo>
                  <a:pt x="2552" y="20836"/>
                </a:lnTo>
                <a:lnTo>
                  <a:pt x="8716" y="8605"/>
                </a:lnTo>
                <a:lnTo>
                  <a:pt x="21584" y="3614"/>
                </a:lnTo>
                <a:lnTo>
                  <a:pt x="32784" y="3614"/>
                </a:lnTo>
                <a:lnTo>
                  <a:pt x="20668" y="0"/>
                </a:lnTo>
                <a:close/>
              </a:path>
              <a:path w="42890" h="45676">
                <a:moveTo>
                  <a:pt x="32784" y="3614"/>
                </a:moveTo>
                <a:lnTo>
                  <a:pt x="21584" y="3614"/>
                </a:lnTo>
                <a:lnTo>
                  <a:pt x="26824" y="4367"/>
                </a:lnTo>
                <a:lnTo>
                  <a:pt x="36663" y="12023"/>
                </a:lnTo>
                <a:lnTo>
                  <a:pt x="40179" y="27181"/>
                </a:lnTo>
                <a:lnTo>
                  <a:pt x="32884" y="37621"/>
                </a:lnTo>
                <a:lnTo>
                  <a:pt x="18232" y="41569"/>
                </a:lnTo>
                <a:lnTo>
                  <a:pt x="33853" y="41569"/>
                </a:lnTo>
                <a:lnTo>
                  <a:pt x="41027" y="31420"/>
                </a:lnTo>
                <a:lnTo>
                  <a:pt x="42890" y="14623"/>
                </a:lnTo>
                <a:lnTo>
                  <a:pt x="34419" y="4101"/>
                </a:lnTo>
                <a:lnTo>
                  <a:pt x="32784" y="36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4807228" y="3192071"/>
            <a:ext cx="385321" cy="385410"/>
          </a:xfrm>
          <a:custGeom>
            <a:avLst/>
            <a:gdLst/>
            <a:ahLst/>
            <a:cxnLst/>
            <a:rect l="l" t="t" r="r" b="b"/>
            <a:pathLst>
              <a:path w="385321" h="385410">
                <a:moveTo>
                  <a:pt x="385321" y="192704"/>
                </a:moveTo>
                <a:lnTo>
                  <a:pt x="379719" y="239004"/>
                </a:lnTo>
                <a:lnTo>
                  <a:pt x="363806" y="281251"/>
                </a:lnTo>
                <a:lnTo>
                  <a:pt x="338924" y="318103"/>
                </a:lnTo>
                <a:lnTo>
                  <a:pt x="306413" y="348221"/>
                </a:lnTo>
                <a:lnTo>
                  <a:pt x="267614" y="370262"/>
                </a:lnTo>
                <a:lnTo>
                  <a:pt x="223867" y="382887"/>
                </a:lnTo>
                <a:lnTo>
                  <a:pt x="192616" y="385410"/>
                </a:lnTo>
                <a:lnTo>
                  <a:pt x="176816" y="384771"/>
                </a:lnTo>
                <a:lnTo>
                  <a:pt x="131727" y="375591"/>
                </a:lnTo>
                <a:lnTo>
                  <a:pt x="91145" y="356552"/>
                </a:lnTo>
                <a:lnTo>
                  <a:pt x="56408" y="328990"/>
                </a:lnTo>
                <a:lnTo>
                  <a:pt x="28853" y="294240"/>
                </a:lnTo>
                <a:lnTo>
                  <a:pt x="9817" y="253637"/>
                </a:lnTo>
                <a:lnTo>
                  <a:pt x="638" y="208517"/>
                </a:lnTo>
                <a:lnTo>
                  <a:pt x="0" y="192704"/>
                </a:lnTo>
                <a:lnTo>
                  <a:pt x="638" y="176903"/>
                </a:lnTo>
                <a:lnTo>
                  <a:pt x="9817" y="131806"/>
                </a:lnTo>
                <a:lnTo>
                  <a:pt x="28853" y="91208"/>
                </a:lnTo>
                <a:lnTo>
                  <a:pt x="56408" y="56452"/>
                </a:lnTo>
                <a:lnTo>
                  <a:pt x="91145" y="28878"/>
                </a:lnTo>
                <a:lnTo>
                  <a:pt x="131727" y="9826"/>
                </a:lnTo>
                <a:lnTo>
                  <a:pt x="176816" y="639"/>
                </a:lnTo>
                <a:lnTo>
                  <a:pt x="192616" y="0"/>
                </a:lnTo>
                <a:lnTo>
                  <a:pt x="208429" y="650"/>
                </a:lnTo>
                <a:lnTo>
                  <a:pt x="253549" y="9860"/>
                </a:lnTo>
                <a:lnTo>
                  <a:pt x="294151" y="28917"/>
                </a:lnTo>
                <a:lnTo>
                  <a:pt x="328902" y="56485"/>
                </a:lnTo>
                <a:lnTo>
                  <a:pt x="356464" y="91230"/>
                </a:lnTo>
                <a:lnTo>
                  <a:pt x="375502" y="131814"/>
                </a:lnTo>
                <a:lnTo>
                  <a:pt x="384683" y="176904"/>
                </a:lnTo>
                <a:lnTo>
                  <a:pt x="385321" y="192704"/>
                </a:lnTo>
                <a:close/>
              </a:path>
            </a:pathLst>
          </a:custGeom>
          <a:ln w="19040">
            <a:solidFill>
              <a:srgbClr val="552DE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01066" y="2584104"/>
            <a:ext cx="185115" cy="92329"/>
          </a:xfrm>
          <a:custGeom>
            <a:avLst/>
            <a:gdLst/>
            <a:ahLst/>
            <a:cxnLst/>
            <a:rect l="l" t="t" r="r" b="b"/>
            <a:pathLst>
              <a:path w="185115" h="92329">
                <a:moveTo>
                  <a:pt x="8305" y="7023"/>
                </a:moveTo>
                <a:lnTo>
                  <a:pt x="3860" y="7607"/>
                </a:lnTo>
                <a:lnTo>
                  <a:pt x="1638" y="10769"/>
                </a:lnTo>
                <a:lnTo>
                  <a:pt x="469" y="12293"/>
                </a:lnTo>
                <a:lnTo>
                  <a:pt x="0" y="14160"/>
                </a:lnTo>
                <a:lnTo>
                  <a:pt x="469" y="17906"/>
                </a:lnTo>
                <a:lnTo>
                  <a:pt x="1409" y="19545"/>
                </a:lnTo>
                <a:lnTo>
                  <a:pt x="2921" y="20713"/>
                </a:lnTo>
                <a:lnTo>
                  <a:pt x="12293" y="27736"/>
                </a:lnTo>
                <a:lnTo>
                  <a:pt x="86588" y="90576"/>
                </a:lnTo>
                <a:lnTo>
                  <a:pt x="89052" y="92328"/>
                </a:lnTo>
                <a:lnTo>
                  <a:pt x="92671" y="92328"/>
                </a:lnTo>
                <a:lnTo>
                  <a:pt x="95021" y="90576"/>
                </a:lnTo>
                <a:lnTo>
                  <a:pt x="101219" y="85890"/>
                </a:lnTo>
                <a:lnTo>
                  <a:pt x="111852" y="76060"/>
                </a:lnTo>
                <a:lnTo>
                  <a:pt x="90919" y="76060"/>
                </a:lnTo>
                <a:lnTo>
                  <a:pt x="11468" y="9359"/>
                </a:lnTo>
                <a:lnTo>
                  <a:pt x="8305" y="7023"/>
                </a:lnTo>
                <a:close/>
              </a:path>
              <a:path w="185115" h="92329">
                <a:moveTo>
                  <a:pt x="176923" y="0"/>
                </a:moveTo>
                <a:lnTo>
                  <a:pt x="175056" y="469"/>
                </a:lnTo>
                <a:lnTo>
                  <a:pt x="173532" y="1638"/>
                </a:lnTo>
                <a:lnTo>
                  <a:pt x="90919" y="76060"/>
                </a:lnTo>
                <a:lnTo>
                  <a:pt x="111852" y="76060"/>
                </a:lnTo>
                <a:lnTo>
                  <a:pt x="172478" y="20015"/>
                </a:lnTo>
                <a:lnTo>
                  <a:pt x="182194" y="12992"/>
                </a:lnTo>
                <a:lnTo>
                  <a:pt x="183718" y="11823"/>
                </a:lnTo>
                <a:lnTo>
                  <a:pt x="184658" y="10185"/>
                </a:lnTo>
                <a:lnTo>
                  <a:pt x="185115" y="6438"/>
                </a:lnTo>
                <a:lnTo>
                  <a:pt x="184658" y="4571"/>
                </a:lnTo>
                <a:lnTo>
                  <a:pt x="182308" y="1523"/>
                </a:lnTo>
                <a:lnTo>
                  <a:pt x="180670" y="584"/>
                </a:lnTo>
                <a:lnTo>
                  <a:pt x="178803" y="241"/>
                </a:lnTo>
                <a:lnTo>
                  <a:pt x="176923" y="0"/>
                </a:lnTo>
                <a:close/>
              </a:path>
            </a:pathLst>
          </a:custGeom>
          <a:solidFill>
            <a:srgbClr val="FF751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17755" y="2320120"/>
            <a:ext cx="346709" cy="386967"/>
          </a:xfrm>
          <a:custGeom>
            <a:avLst/>
            <a:gdLst/>
            <a:ahLst/>
            <a:cxnLst/>
            <a:rect l="l" t="t" r="r" b="b"/>
            <a:pathLst>
              <a:path w="346709" h="386967">
                <a:moveTo>
                  <a:pt x="246134" y="229703"/>
                </a:moveTo>
                <a:lnTo>
                  <a:pt x="214134" y="229703"/>
                </a:lnTo>
                <a:lnTo>
                  <a:pt x="215544" y="232281"/>
                </a:lnTo>
                <a:lnTo>
                  <a:pt x="217525" y="234376"/>
                </a:lnTo>
                <a:lnTo>
                  <a:pt x="221627" y="237310"/>
                </a:lnTo>
                <a:lnTo>
                  <a:pt x="223380" y="238123"/>
                </a:lnTo>
                <a:lnTo>
                  <a:pt x="225374" y="238593"/>
                </a:lnTo>
                <a:lnTo>
                  <a:pt x="280365" y="254506"/>
                </a:lnTo>
                <a:lnTo>
                  <a:pt x="305638" y="270774"/>
                </a:lnTo>
                <a:lnTo>
                  <a:pt x="305993" y="271117"/>
                </a:lnTo>
                <a:lnTo>
                  <a:pt x="306463" y="271829"/>
                </a:lnTo>
                <a:lnTo>
                  <a:pt x="307162" y="272641"/>
                </a:lnTo>
                <a:lnTo>
                  <a:pt x="308444" y="274280"/>
                </a:lnTo>
                <a:lnTo>
                  <a:pt x="330098" y="354328"/>
                </a:lnTo>
                <a:lnTo>
                  <a:pt x="235788" y="373860"/>
                </a:lnTo>
                <a:lnTo>
                  <a:pt x="233438" y="377607"/>
                </a:lnTo>
                <a:lnTo>
                  <a:pt x="234149" y="381353"/>
                </a:lnTo>
                <a:lnTo>
                  <a:pt x="234848" y="384630"/>
                </a:lnTo>
                <a:lnTo>
                  <a:pt x="237655" y="386967"/>
                </a:lnTo>
                <a:lnTo>
                  <a:pt x="242455" y="386852"/>
                </a:lnTo>
                <a:lnTo>
                  <a:pt x="346710" y="365199"/>
                </a:lnTo>
                <a:lnTo>
                  <a:pt x="332320" y="293825"/>
                </a:lnTo>
                <a:lnTo>
                  <a:pt x="331622" y="291018"/>
                </a:lnTo>
                <a:lnTo>
                  <a:pt x="331851" y="291018"/>
                </a:lnTo>
                <a:lnTo>
                  <a:pt x="330796" y="287386"/>
                </a:lnTo>
                <a:lnTo>
                  <a:pt x="330568" y="286688"/>
                </a:lnTo>
                <a:lnTo>
                  <a:pt x="330212" y="285989"/>
                </a:lnTo>
                <a:lnTo>
                  <a:pt x="330098" y="285519"/>
                </a:lnTo>
                <a:lnTo>
                  <a:pt x="329869" y="285164"/>
                </a:lnTo>
                <a:lnTo>
                  <a:pt x="329574" y="284431"/>
                </a:lnTo>
                <a:lnTo>
                  <a:pt x="328218" y="280719"/>
                </a:lnTo>
                <a:lnTo>
                  <a:pt x="327406" y="278725"/>
                </a:lnTo>
                <a:lnTo>
                  <a:pt x="326351" y="276616"/>
                </a:lnTo>
                <a:lnTo>
                  <a:pt x="324599" y="273226"/>
                </a:lnTo>
                <a:lnTo>
                  <a:pt x="324129" y="272413"/>
                </a:lnTo>
                <a:lnTo>
                  <a:pt x="323659" y="271473"/>
                </a:lnTo>
                <a:lnTo>
                  <a:pt x="323189" y="270660"/>
                </a:lnTo>
                <a:lnTo>
                  <a:pt x="321906" y="268552"/>
                </a:lnTo>
                <a:lnTo>
                  <a:pt x="320268" y="266329"/>
                </a:lnTo>
                <a:lnTo>
                  <a:pt x="318274" y="263751"/>
                </a:lnTo>
                <a:lnTo>
                  <a:pt x="316567" y="261451"/>
                </a:lnTo>
                <a:lnTo>
                  <a:pt x="285916" y="241238"/>
                </a:lnTo>
                <a:lnTo>
                  <a:pt x="246134" y="229703"/>
                </a:lnTo>
                <a:close/>
              </a:path>
              <a:path w="346709" h="386967">
                <a:moveTo>
                  <a:pt x="174288" y="0"/>
                </a:moveTo>
                <a:lnTo>
                  <a:pt x="134836" y="8176"/>
                </a:lnTo>
                <a:lnTo>
                  <a:pt x="100064" y="44307"/>
                </a:lnTo>
                <a:lnTo>
                  <a:pt x="95449" y="55576"/>
                </a:lnTo>
                <a:lnTo>
                  <a:pt x="94551" y="56754"/>
                </a:lnTo>
                <a:lnTo>
                  <a:pt x="94424" y="57110"/>
                </a:lnTo>
                <a:lnTo>
                  <a:pt x="90570" y="72303"/>
                </a:lnTo>
                <a:lnTo>
                  <a:pt x="88804" y="85183"/>
                </a:lnTo>
                <a:lnTo>
                  <a:pt x="81240" y="97419"/>
                </a:lnTo>
                <a:lnTo>
                  <a:pt x="76120" y="108997"/>
                </a:lnTo>
                <a:lnTo>
                  <a:pt x="73816" y="120601"/>
                </a:lnTo>
                <a:lnTo>
                  <a:pt x="76011" y="136216"/>
                </a:lnTo>
                <a:lnTo>
                  <a:pt x="82211" y="147820"/>
                </a:lnTo>
                <a:lnTo>
                  <a:pt x="91563" y="154607"/>
                </a:lnTo>
                <a:lnTo>
                  <a:pt x="96597" y="167055"/>
                </a:lnTo>
                <a:lnTo>
                  <a:pt x="102758" y="178606"/>
                </a:lnTo>
                <a:lnTo>
                  <a:pt x="109988" y="189108"/>
                </a:lnTo>
                <a:lnTo>
                  <a:pt x="118231" y="198407"/>
                </a:lnTo>
                <a:lnTo>
                  <a:pt x="120878" y="220686"/>
                </a:lnTo>
                <a:lnTo>
                  <a:pt x="62953" y="240701"/>
                </a:lnTo>
                <a:lnTo>
                  <a:pt x="51611" y="244738"/>
                </a:lnTo>
                <a:lnTo>
                  <a:pt x="22768" y="272006"/>
                </a:lnTo>
                <a:lnTo>
                  <a:pt x="0" y="365326"/>
                </a:lnTo>
                <a:lnTo>
                  <a:pt x="93967" y="384744"/>
                </a:lnTo>
                <a:lnTo>
                  <a:pt x="97701" y="385570"/>
                </a:lnTo>
                <a:lnTo>
                  <a:pt x="101447" y="382992"/>
                </a:lnTo>
                <a:lnTo>
                  <a:pt x="102273" y="379245"/>
                </a:lnTo>
                <a:lnTo>
                  <a:pt x="102616" y="377378"/>
                </a:lnTo>
                <a:lnTo>
                  <a:pt x="102273" y="375499"/>
                </a:lnTo>
                <a:lnTo>
                  <a:pt x="100164" y="372463"/>
                </a:lnTo>
                <a:lnTo>
                  <a:pt x="98640" y="371282"/>
                </a:lnTo>
                <a:lnTo>
                  <a:pt x="96774" y="370939"/>
                </a:lnTo>
                <a:lnTo>
                  <a:pt x="16497" y="354328"/>
                </a:lnTo>
                <a:lnTo>
                  <a:pt x="27965" y="296746"/>
                </a:lnTo>
                <a:lnTo>
                  <a:pt x="52368" y="261451"/>
                </a:lnTo>
                <a:lnTo>
                  <a:pt x="121107" y="238593"/>
                </a:lnTo>
                <a:lnTo>
                  <a:pt x="122986" y="238008"/>
                </a:lnTo>
                <a:lnTo>
                  <a:pt x="132461" y="229703"/>
                </a:lnTo>
                <a:lnTo>
                  <a:pt x="153856" y="229703"/>
                </a:lnTo>
                <a:lnTo>
                  <a:pt x="135851" y="213548"/>
                </a:lnTo>
                <a:lnTo>
                  <a:pt x="137845" y="196581"/>
                </a:lnTo>
                <a:lnTo>
                  <a:pt x="134683" y="194130"/>
                </a:lnTo>
                <a:lnTo>
                  <a:pt x="106296" y="152129"/>
                </a:lnTo>
                <a:lnTo>
                  <a:pt x="103555" y="142403"/>
                </a:lnTo>
                <a:lnTo>
                  <a:pt x="92671" y="141361"/>
                </a:lnTo>
                <a:lnTo>
                  <a:pt x="87757" y="133043"/>
                </a:lnTo>
                <a:lnTo>
                  <a:pt x="87757" y="114437"/>
                </a:lnTo>
                <a:lnTo>
                  <a:pt x="91859" y="106602"/>
                </a:lnTo>
                <a:lnTo>
                  <a:pt x="97358" y="104963"/>
                </a:lnTo>
                <a:lnTo>
                  <a:pt x="98526" y="104493"/>
                </a:lnTo>
                <a:lnTo>
                  <a:pt x="99225" y="104138"/>
                </a:lnTo>
                <a:lnTo>
                  <a:pt x="99809" y="103795"/>
                </a:lnTo>
                <a:lnTo>
                  <a:pt x="100050" y="103681"/>
                </a:lnTo>
                <a:lnTo>
                  <a:pt x="100164" y="103439"/>
                </a:lnTo>
                <a:lnTo>
                  <a:pt x="100393" y="103211"/>
                </a:lnTo>
                <a:lnTo>
                  <a:pt x="101104" y="102271"/>
                </a:lnTo>
                <a:lnTo>
                  <a:pt x="101333" y="101915"/>
                </a:lnTo>
                <a:lnTo>
                  <a:pt x="102031" y="100404"/>
                </a:lnTo>
                <a:lnTo>
                  <a:pt x="102164" y="99693"/>
                </a:lnTo>
                <a:lnTo>
                  <a:pt x="102242" y="96012"/>
                </a:lnTo>
                <a:lnTo>
                  <a:pt x="102031" y="87526"/>
                </a:lnTo>
                <a:lnTo>
                  <a:pt x="104381" y="74890"/>
                </a:lnTo>
                <a:lnTo>
                  <a:pt x="117716" y="71613"/>
                </a:lnTo>
                <a:lnTo>
                  <a:pt x="120992" y="70089"/>
                </a:lnTo>
                <a:lnTo>
                  <a:pt x="123913" y="68222"/>
                </a:lnTo>
                <a:lnTo>
                  <a:pt x="128244" y="65288"/>
                </a:lnTo>
                <a:lnTo>
                  <a:pt x="154492" y="65288"/>
                </a:lnTo>
                <a:lnTo>
                  <a:pt x="161650" y="61624"/>
                </a:lnTo>
                <a:lnTo>
                  <a:pt x="173178" y="54724"/>
                </a:lnTo>
                <a:lnTo>
                  <a:pt x="174472" y="54290"/>
                </a:lnTo>
                <a:lnTo>
                  <a:pt x="202877" y="54290"/>
                </a:lnTo>
                <a:lnTo>
                  <a:pt x="214442" y="46758"/>
                </a:lnTo>
                <a:lnTo>
                  <a:pt x="223384" y="40352"/>
                </a:lnTo>
                <a:lnTo>
                  <a:pt x="244895" y="40352"/>
                </a:lnTo>
                <a:lnTo>
                  <a:pt x="213083" y="8519"/>
                </a:lnTo>
                <a:lnTo>
                  <a:pt x="188358" y="993"/>
                </a:lnTo>
                <a:lnTo>
                  <a:pt x="174288" y="0"/>
                </a:lnTo>
                <a:close/>
              </a:path>
              <a:path w="346709" h="386967">
                <a:moveTo>
                  <a:pt x="153856" y="229703"/>
                </a:moveTo>
                <a:lnTo>
                  <a:pt x="132461" y="229703"/>
                </a:lnTo>
                <a:lnTo>
                  <a:pt x="168617" y="261999"/>
                </a:lnTo>
                <a:lnTo>
                  <a:pt x="171196" y="264336"/>
                </a:lnTo>
                <a:lnTo>
                  <a:pt x="175399" y="264336"/>
                </a:lnTo>
                <a:lnTo>
                  <a:pt x="178703" y="261451"/>
                </a:lnTo>
                <a:lnTo>
                  <a:pt x="194674" y="247140"/>
                </a:lnTo>
                <a:lnTo>
                  <a:pt x="173291" y="247140"/>
                </a:lnTo>
                <a:lnTo>
                  <a:pt x="153856" y="229703"/>
                </a:lnTo>
                <a:close/>
              </a:path>
              <a:path w="346709" h="386967">
                <a:moveTo>
                  <a:pt x="244895" y="40352"/>
                </a:moveTo>
                <a:lnTo>
                  <a:pt x="223384" y="40352"/>
                </a:lnTo>
                <a:lnTo>
                  <a:pt x="230746" y="43292"/>
                </a:lnTo>
                <a:lnTo>
                  <a:pt x="234264" y="49731"/>
                </a:lnTo>
                <a:lnTo>
                  <a:pt x="243763" y="96012"/>
                </a:lnTo>
                <a:lnTo>
                  <a:pt x="243852" y="99693"/>
                </a:lnTo>
                <a:lnTo>
                  <a:pt x="244322" y="100874"/>
                </a:lnTo>
                <a:lnTo>
                  <a:pt x="244563" y="101572"/>
                </a:lnTo>
                <a:lnTo>
                  <a:pt x="244906" y="102042"/>
                </a:lnTo>
                <a:lnTo>
                  <a:pt x="245491" y="102969"/>
                </a:lnTo>
                <a:lnTo>
                  <a:pt x="246430" y="103795"/>
                </a:lnTo>
                <a:lnTo>
                  <a:pt x="247484" y="104379"/>
                </a:lnTo>
                <a:lnTo>
                  <a:pt x="249707" y="105319"/>
                </a:lnTo>
                <a:lnTo>
                  <a:pt x="255092" y="107071"/>
                </a:lnTo>
                <a:lnTo>
                  <a:pt x="258953" y="114793"/>
                </a:lnTo>
                <a:lnTo>
                  <a:pt x="258953" y="133284"/>
                </a:lnTo>
                <a:lnTo>
                  <a:pt x="254038" y="141590"/>
                </a:lnTo>
                <a:lnTo>
                  <a:pt x="243154" y="142644"/>
                </a:lnTo>
                <a:lnTo>
                  <a:pt x="241767" y="147820"/>
                </a:lnTo>
                <a:lnTo>
                  <a:pt x="219016" y="187822"/>
                </a:lnTo>
                <a:lnTo>
                  <a:pt x="208749" y="196581"/>
                </a:lnTo>
                <a:lnTo>
                  <a:pt x="210743" y="213548"/>
                </a:lnTo>
                <a:lnTo>
                  <a:pt x="173291" y="247140"/>
                </a:lnTo>
                <a:lnTo>
                  <a:pt x="194674" y="247140"/>
                </a:lnTo>
                <a:lnTo>
                  <a:pt x="214134" y="229703"/>
                </a:lnTo>
                <a:lnTo>
                  <a:pt x="246134" y="229703"/>
                </a:lnTo>
                <a:lnTo>
                  <a:pt x="229577" y="224902"/>
                </a:lnTo>
                <a:lnTo>
                  <a:pt x="229120" y="224788"/>
                </a:lnTo>
                <a:lnTo>
                  <a:pt x="228180" y="224318"/>
                </a:lnTo>
                <a:lnTo>
                  <a:pt x="227012" y="223505"/>
                </a:lnTo>
                <a:lnTo>
                  <a:pt x="226187" y="222210"/>
                </a:lnTo>
                <a:lnTo>
                  <a:pt x="226057" y="220686"/>
                </a:lnTo>
                <a:lnTo>
                  <a:pt x="223964" y="202906"/>
                </a:lnTo>
                <a:lnTo>
                  <a:pt x="252317" y="160766"/>
                </a:lnTo>
                <a:lnTo>
                  <a:pt x="252628" y="159726"/>
                </a:lnTo>
                <a:lnTo>
                  <a:pt x="252984" y="159027"/>
                </a:lnTo>
                <a:lnTo>
                  <a:pt x="253568" y="157262"/>
                </a:lnTo>
                <a:lnTo>
                  <a:pt x="254038" y="156220"/>
                </a:lnTo>
                <a:lnTo>
                  <a:pt x="254393" y="155166"/>
                </a:lnTo>
                <a:lnTo>
                  <a:pt x="264512" y="148310"/>
                </a:lnTo>
                <a:lnTo>
                  <a:pt x="271137" y="136661"/>
                </a:lnTo>
                <a:lnTo>
                  <a:pt x="271156" y="118282"/>
                </a:lnTo>
                <a:lnTo>
                  <a:pt x="268148" y="105448"/>
                </a:lnTo>
                <a:lnTo>
                  <a:pt x="262679" y="97141"/>
                </a:lnTo>
                <a:lnTo>
                  <a:pt x="259216" y="86609"/>
                </a:lnTo>
                <a:lnTo>
                  <a:pt x="256468" y="74077"/>
                </a:lnTo>
                <a:lnTo>
                  <a:pt x="253270" y="60766"/>
                </a:lnTo>
                <a:lnTo>
                  <a:pt x="252208" y="57110"/>
                </a:lnTo>
                <a:lnTo>
                  <a:pt x="247602" y="45264"/>
                </a:lnTo>
                <a:lnTo>
                  <a:pt x="244895" y="40352"/>
                </a:lnTo>
                <a:close/>
              </a:path>
              <a:path w="346709" h="386967">
                <a:moveTo>
                  <a:pt x="154492" y="65288"/>
                </a:moveTo>
                <a:lnTo>
                  <a:pt x="128244" y="65288"/>
                </a:lnTo>
                <a:lnTo>
                  <a:pt x="128244" y="76299"/>
                </a:lnTo>
                <a:lnTo>
                  <a:pt x="137020" y="74077"/>
                </a:lnTo>
                <a:lnTo>
                  <a:pt x="144983" y="68222"/>
                </a:lnTo>
                <a:lnTo>
                  <a:pt x="150126" y="67524"/>
                </a:lnTo>
                <a:lnTo>
                  <a:pt x="154492" y="65288"/>
                </a:lnTo>
                <a:close/>
              </a:path>
              <a:path w="346709" h="386967">
                <a:moveTo>
                  <a:pt x="202877" y="54290"/>
                </a:moveTo>
                <a:lnTo>
                  <a:pt x="174472" y="54290"/>
                </a:lnTo>
                <a:lnTo>
                  <a:pt x="174942" y="54417"/>
                </a:lnTo>
                <a:lnTo>
                  <a:pt x="175526" y="54646"/>
                </a:lnTo>
                <a:lnTo>
                  <a:pt x="187666" y="57771"/>
                </a:lnTo>
                <a:lnTo>
                  <a:pt x="199824" y="56279"/>
                </a:lnTo>
                <a:lnTo>
                  <a:pt x="202877" y="5429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06121" y="2282325"/>
            <a:ext cx="569572" cy="569570"/>
          </a:xfrm>
          <a:custGeom>
            <a:avLst/>
            <a:gdLst/>
            <a:ahLst/>
            <a:cxnLst/>
            <a:rect l="l" t="t" r="r" b="b"/>
            <a:pathLst>
              <a:path w="569572" h="569570">
                <a:moveTo>
                  <a:pt x="569572" y="284785"/>
                </a:moveTo>
                <a:lnTo>
                  <a:pt x="565845" y="330984"/>
                </a:lnTo>
                <a:lnTo>
                  <a:pt x="555056" y="374807"/>
                </a:lnTo>
                <a:lnTo>
                  <a:pt x="537789" y="415669"/>
                </a:lnTo>
                <a:lnTo>
                  <a:pt x="514631" y="452985"/>
                </a:lnTo>
                <a:lnTo>
                  <a:pt x="486168" y="486166"/>
                </a:lnTo>
                <a:lnTo>
                  <a:pt x="452986" y="514629"/>
                </a:lnTo>
                <a:lnTo>
                  <a:pt x="415671" y="537787"/>
                </a:lnTo>
                <a:lnTo>
                  <a:pt x="374809" y="555054"/>
                </a:lnTo>
                <a:lnTo>
                  <a:pt x="330985" y="565843"/>
                </a:lnTo>
                <a:lnTo>
                  <a:pt x="284786" y="569570"/>
                </a:lnTo>
                <a:lnTo>
                  <a:pt x="261426" y="568626"/>
                </a:lnTo>
                <a:lnTo>
                  <a:pt x="216341" y="561295"/>
                </a:lnTo>
                <a:lnTo>
                  <a:pt x="173925" y="547193"/>
                </a:lnTo>
                <a:lnTo>
                  <a:pt x="134763" y="526908"/>
                </a:lnTo>
                <a:lnTo>
                  <a:pt x="99441" y="501024"/>
                </a:lnTo>
                <a:lnTo>
                  <a:pt x="68546" y="470129"/>
                </a:lnTo>
                <a:lnTo>
                  <a:pt x="42662" y="434807"/>
                </a:lnTo>
                <a:lnTo>
                  <a:pt x="22376" y="395645"/>
                </a:lnTo>
                <a:lnTo>
                  <a:pt x="8275" y="353229"/>
                </a:lnTo>
                <a:lnTo>
                  <a:pt x="943" y="308145"/>
                </a:lnTo>
                <a:lnTo>
                  <a:pt x="0" y="284785"/>
                </a:lnTo>
                <a:lnTo>
                  <a:pt x="943" y="261425"/>
                </a:lnTo>
                <a:lnTo>
                  <a:pt x="8275" y="216341"/>
                </a:lnTo>
                <a:lnTo>
                  <a:pt x="22376" y="173924"/>
                </a:lnTo>
                <a:lnTo>
                  <a:pt x="42662" y="134763"/>
                </a:lnTo>
                <a:lnTo>
                  <a:pt x="68546" y="99441"/>
                </a:lnTo>
                <a:lnTo>
                  <a:pt x="99441" y="68545"/>
                </a:lnTo>
                <a:lnTo>
                  <a:pt x="134763" y="42662"/>
                </a:lnTo>
                <a:lnTo>
                  <a:pt x="173925" y="22376"/>
                </a:lnTo>
                <a:lnTo>
                  <a:pt x="216341" y="8275"/>
                </a:lnTo>
                <a:lnTo>
                  <a:pt x="261426" y="943"/>
                </a:lnTo>
                <a:lnTo>
                  <a:pt x="284786" y="0"/>
                </a:lnTo>
                <a:lnTo>
                  <a:pt x="308130" y="943"/>
                </a:lnTo>
                <a:lnTo>
                  <a:pt x="353192" y="8275"/>
                </a:lnTo>
                <a:lnTo>
                  <a:pt x="395597" y="22376"/>
                </a:lnTo>
                <a:lnTo>
                  <a:pt x="434757" y="42662"/>
                </a:lnTo>
                <a:lnTo>
                  <a:pt x="470083" y="68545"/>
                </a:lnTo>
                <a:lnTo>
                  <a:pt x="500987" y="99441"/>
                </a:lnTo>
                <a:lnTo>
                  <a:pt x="526882" y="134763"/>
                </a:lnTo>
                <a:lnTo>
                  <a:pt x="547179" y="173924"/>
                </a:lnTo>
                <a:lnTo>
                  <a:pt x="561290" y="216341"/>
                </a:lnTo>
                <a:lnTo>
                  <a:pt x="568627" y="261425"/>
                </a:lnTo>
                <a:lnTo>
                  <a:pt x="569572" y="284785"/>
                </a:lnTo>
                <a:close/>
              </a:path>
            </a:pathLst>
          </a:custGeom>
          <a:ln w="19040">
            <a:solidFill>
              <a:srgbClr val="FF7517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67824" y="2830927"/>
            <a:ext cx="46281" cy="42940"/>
          </a:xfrm>
          <a:custGeom>
            <a:avLst/>
            <a:gdLst/>
            <a:ahLst/>
            <a:cxnLst/>
            <a:rect l="l" t="t" r="r" b="b"/>
            <a:pathLst>
              <a:path w="46281" h="42940">
                <a:moveTo>
                  <a:pt x="13993" y="0"/>
                </a:moveTo>
                <a:lnTo>
                  <a:pt x="3886" y="8796"/>
                </a:lnTo>
                <a:lnTo>
                  <a:pt x="0" y="22951"/>
                </a:lnTo>
                <a:lnTo>
                  <a:pt x="4055" y="33815"/>
                </a:lnTo>
                <a:lnTo>
                  <a:pt x="14471" y="41071"/>
                </a:lnTo>
                <a:lnTo>
                  <a:pt x="31264" y="42940"/>
                </a:lnTo>
                <a:lnTo>
                  <a:pt x="42056" y="34565"/>
                </a:lnTo>
                <a:lnTo>
                  <a:pt x="46281" y="21260"/>
                </a:lnTo>
                <a:lnTo>
                  <a:pt x="46138" y="18697"/>
                </a:lnTo>
                <a:lnTo>
                  <a:pt x="41776" y="8324"/>
                </a:lnTo>
                <a:lnTo>
                  <a:pt x="31144" y="1492"/>
                </a:lnTo>
                <a:lnTo>
                  <a:pt x="13993" y="0"/>
                </a:lnTo>
                <a:close/>
              </a:path>
            </a:pathLst>
          </a:custGeom>
          <a:solidFill>
            <a:srgbClr val="FF751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6</a:t>
            </a:fld>
            <a:endParaRPr sz="800" dirty="0">
              <a:latin typeface="Arial"/>
              <a:cs typeface="Arial"/>
            </a:endParaRPr>
          </a:p>
        </p:txBody>
      </p:sp>
      <p:sp>
        <p:nvSpPr>
          <p:cNvPr id="88" name="object 3"/>
          <p:cNvSpPr/>
          <p:nvPr/>
        </p:nvSpPr>
        <p:spPr>
          <a:xfrm>
            <a:off x="228600" y="166730"/>
            <a:ext cx="1033272" cy="2651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TextBox 88"/>
          <p:cNvSpPr txBox="1"/>
          <p:nvPr/>
        </p:nvSpPr>
        <p:spPr>
          <a:xfrm>
            <a:off x="152400" y="5207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Пример: Доступ к цифровому кошельку клиента</a:t>
            </a:r>
            <a:endParaRPr lang="ru-RU" sz="2400" dirty="0">
              <a:solidFill>
                <a:srgbClr val="552D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1" name="Рисунок 9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88241"/>
            <a:ext cx="877675" cy="553516"/>
          </a:xfrm>
          <a:prstGeom prst="rect">
            <a:avLst/>
          </a:prstGeom>
        </p:spPr>
      </p:pic>
      <p:pic>
        <p:nvPicPr>
          <p:cNvPr id="92" name="Рисунок 9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2051"/>
            <a:ext cx="1447799" cy="144779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0" cy="5143500"/>
          </a:xfrm>
          <a:custGeom>
            <a:avLst/>
            <a:gdLst/>
            <a:ahLst/>
            <a:cxnLst/>
            <a:rect l="l" t="t" r="r" b="b"/>
            <a:pathLst>
              <a:path h="5143500">
                <a:moveTo>
                  <a:pt x="0" y="5143500"/>
                </a:move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7847" y="4602479"/>
            <a:ext cx="1033272" cy="265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61160" y="4590287"/>
            <a:ext cx="1036319" cy="2834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9144000" cy="51562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rgbClr val="BBABF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7847" y="4602479"/>
            <a:ext cx="1033272" cy="265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3"/>
            <a:ext cx="9144000" cy="50926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886711" y="2002536"/>
            <a:ext cx="2770632" cy="12435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kern="100" dirty="0"/>
          </a:p>
        </p:txBody>
      </p:sp>
      <p:sp>
        <p:nvSpPr>
          <p:cNvPr id="10" name="object 10"/>
          <p:cNvSpPr txBox="1"/>
          <p:nvPr/>
        </p:nvSpPr>
        <p:spPr>
          <a:xfrm>
            <a:off x="1951355" y="2110232"/>
            <a:ext cx="2163445" cy="9899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kern="100" dirty="0">
                <a:latin typeface="Arial"/>
                <a:cs typeface="Arial"/>
              </a:rPr>
              <a:t>Цифровой рубль</a:t>
            </a: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600" b="1" kern="100" dirty="0">
                <a:latin typeface="Arial"/>
                <a:cs typeface="Arial"/>
              </a:rPr>
              <a:t>встраивается</a:t>
            </a:r>
            <a:endParaRPr sz="1600" kern="100" dirty="0">
              <a:latin typeface="Arial"/>
              <a:cs typeface="Arial"/>
            </a:endParaRPr>
          </a:p>
          <a:p>
            <a:pPr marL="12700" marR="12700" indent="-635">
              <a:lnSpc>
                <a:spcPts val="1900"/>
              </a:lnSpc>
              <a:spcBef>
                <a:spcPts val="55"/>
              </a:spcBef>
            </a:pPr>
            <a:r>
              <a:rPr sz="1600" b="1" kern="100" dirty="0">
                <a:latin typeface="Arial"/>
                <a:cs typeface="Arial"/>
              </a:rPr>
              <a:t>в существующие приложения банков</a:t>
            </a:r>
            <a:endParaRPr sz="1600" kern="10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211823" y="1783080"/>
            <a:ext cx="2767583" cy="168554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337929" y="1893824"/>
            <a:ext cx="2273935" cy="14732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0">
              <a:lnSpc>
                <a:spcPct val="100000"/>
              </a:lnSpc>
            </a:pPr>
            <a:r>
              <a:rPr sz="1600" b="1" kern="100" dirty="0">
                <a:latin typeface="Arial"/>
                <a:cs typeface="Arial"/>
              </a:rPr>
              <a:t>Используются привычные людям действия</a:t>
            </a:r>
            <a:r>
              <a:rPr sz="1600" kern="100" dirty="0">
                <a:latin typeface="Arial"/>
                <a:cs typeface="Arial"/>
              </a:rPr>
              <a:t>, например, для осуществления перевода физическим лицам</a:t>
            </a:r>
          </a:p>
        </p:txBody>
      </p:sp>
      <p:sp>
        <p:nvSpPr>
          <p:cNvPr id="13" name="object 13"/>
          <p:cNvSpPr/>
          <p:nvPr/>
        </p:nvSpPr>
        <p:spPr>
          <a:xfrm>
            <a:off x="4629911" y="954023"/>
            <a:ext cx="1557527" cy="33436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668246" y="2442754"/>
            <a:ext cx="940523" cy="148208"/>
          </a:xfrm>
          <a:custGeom>
            <a:avLst/>
            <a:gdLst/>
            <a:ahLst/>
            <a:cxnLst/>
            <a:rect l="l" t="t" r="r" b="b"/>
            <a:pathLst>
              <a:path w="940523" h="148208">
                <a:moveTo>
                  <a:pt x="0" y="0"/>
                </a:moveTo>
                <a:lnTo>
                  <a:pt x="940523" y="0"/>
                </a:lnTo>
                <a:lnTo>
                  <a:pt x="940523" y="148209"/>
                </a:lnTo>
                <a:lnTo>
                  <a:pt x="0" y="1482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668246" y="2442754"/>
            <a:ext cx="940046" cy="148135"/>
          </a:xfrm>
          <a:custGeom>
            <a:avLst/>
            <a:gdLst/>
            <a:ahLst/>
            <a:cxnLst/>
            <a:rect l="l" t="t" r="r" b="b"/>
            <a:pathLst>
              <a:path w="940046" h="148135">
                <a:moveTo>
                  <a:pt x="0" y="0"/>
                </a:moveTo>
                <a:lnTo>
                  <a:pt x="940046" y="0"/>
                </a:lnTo>
                <a:lnTo>
                  <a:pt x="940046" y="148135"/>
                </a:lnTo>
                <a:lnTo>
                  <a:pt x="0" y="148135"/>
                </a:lnTo>
                <a:lnTo>
                  <a:pt x="0" y="0"/>
                </a:lnTo>
                <a:close/>
              </a:path>
            </a:pathLst>
          </a:custGeom>
          <a:ln w="1269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28600" y="954023"/>
            <a:ext cx="1557527" cy="33436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336658" y="1999099"/>
            <a:ext cx="98310" cy="148208"/>
          </a:xfrm>
          <a:custGeom>
            <a:avLst/>
            <a:gdLst/>
            <a:ahLst/>
            <a:cxnLst/>
            <a:rect l="l" t="t" r="r" b="b"/>
            <a:pathLst>
              <a:path w="98310" h="148208">
                <a:moveTo>
                  <a:pt x="0" y="0"/>
                </a:moveTo>
                <a:lnTo>
                  <a:pt x="98310" y="0"/>
                </a:lnTo>
                <a:lnTo>
                  <a:pt x="98310" y="148209"/>
                </a:lnTo>
                <a:lnTo>
                  <a:pt x="0" y="1482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36658" y="1999099"/>
            <a:ext cx="98266" cy="148135"/>
          </a:xfrm>
          <a:custGeom>
            <a:avLst/>
            <a:gdLst/>
            <a:ahLst/>
            <a:cxnLst/>
            <a:rect l="l" t="t" r="r" b="b"/>
            <a:pathLst>
              <a:path w="98266" h="148135">
                <a:moveTo>
                  <a:pt x="0" y="0"/>
                </a:moveTo>
                <a:lnTo>
                  <a:pt x="98266" y="0"/>
                </a:lnTo>
                <a:lnTo>
                  <a:pt x="98266" y="148135"/>
                </a:lnTo>
                <a:lnTo>
                  <a:pt x="0" y="148135"/>
                </a:lnTo>
                <a:lnTo>
                  <a:pt x="0" y="0"/>
                </a:lnTo>
                <a:close/>
              </a:path>
            </a:pathLst>
          </a:custGeom>
          <a:ln w="1269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12415" y="2206903"/>
            <a:ext cx="70091" cy="148208"/>
          </a:xfrm>
          <a:custGeom>
            <a:avLst/>
            <a:gdLst/>
            <a:ahLst/>
            <a:cxnLst/>
            <a:rect l="l" t="t" r="r" b="b"/>
            <a:pathLst>
              <a:path w="70091" h="148208">
                <a:moveTo>
                  <a:pt x="0" y="0"/>
                </a:moveTo>
                <a:lnTo>
                  <a:pt x="70091" y="0"/>
                </a:lnTo>
                <a:lnTo>
                  <a:pt x="70091" y="148209"/>
                </a:lnTo>
                <a:lnTo>
                  <a:pt x="0" y="1482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12414" y="2206903"/>
            <a:ext cx="70061" cy="148135"/>
          </a:xfrm>
          <a:custGeom>
            <a:avLst/>
            <a:gdLst/>
            <a:ahLst/>
            <a:cxnLst/>
            <a:rect l="l" t="t" r="r" b="b"/>
            <a:pathLst>
              <a:path w="70061" h="148135">
                <a:moveTo>
                  <a:pt x="0" y="0"/>
                </a:moveTo>
                <a:lnTo>
                  <a:pt x="70061" y="0"/>
                </a:lnTo>
                <a:lnTo>
                  <a:pt x="70061" y="148135"/>
                </a:lnTo>
                <a:lnTo>
                  <a:pt x="0" y="148135"/>
                </a:lnTo>
                <a:lnTo>
                  <a:pt x="0" y="0"/>
                </a:lnTo>
                <a:close/>
              </a:path>
            </a:pathLst>
          </a:custGeom>
          <a:ln w="1269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15464" y="2551694"/>
            <a:ext cx="70091" cy="148208"/>
          </a:xfrm>
          <a:custGeom>
            <a:avLst/>
            <a:gdLst/>
            <a:ahLst/>
            <a:cxnLst/>
            <a:rect l="l" t="t" r="r" b="b"/>
            <a:pathLst>
              <a:path w="70091" h="148208">
                <a:moveTo>
                  <a:pt x="0" y="0"/>
                </a:moveTo>
                <a:lnTo>
                  <a:pt x="70091" y="0"/>
                </a:lnTo>
                <a:lnTo>
                  <a:pt x="70091" y="148209"/>
                </a:lnTo>
                <a:lnTo>
                  <a:pt x="0" y="1482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15464" y="2551694"/>
            <a:ext cx="70061" cy="148135"/>
          </a:xfrm>
          <a:custGeom>
            <a:avLst/>
            <a:gdLst/>
            <a:ahLst/>
            <a:cxnLst/>
            <a:rect l="l" t="t" r="r" b="b"/>
            <a:pathLst>
              <a:path w="70061" h="148135">
                <a:moveTo>
                  <a:pt x="0" y="0"/>
                </a:moveTo>
                <a:lnTo>
                  <a:pt x="70061" y="0"/>
                </a:lnTo>
                <a:lnTo>
                  <a:pt x="70061" y="148135"/>
                </a:lnTo>
                <a:lnTo>
                  <a:pt x="0" y="148135"/>
                </a:lnTo>
                <a:lnTo>
                  <a:pt x="0" y="0"/>
                </a:lnTo>
                <a:close/>
              </a:path>
            </a:pathLst>
          </a:custGeom>
          <a:ln w="1269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87686" y="2206903"/>
            <a:ext cx="70091" cy="148208"/>
          </a:xfrm>
          <a:custGeom>
            <a:avLst/>
            <a:gdLst/>
            <a:ahLst/>
            <a:cxnLst/>
            <a:rect l="l" t="t" r="r" b="b"/>
            <a:pathLst>
              <a:path w="70091" h="148208">
                <a:moveTo>
                  <a:pt x="0" y="0"/>
                </a:moveTo>
                <a:lnTo>
                  <a:pt x="70091" y="0"/>
                </a:lnTo>
                <a:lnTo>
                  <a:pt x="70091" y="148209"/>
                </a:lnTo>
                <a:lnTo>
                  <a:pt x="0" y="1482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187685" y="2206903"/>
            <a:ext cx="70061" cy="148135"/>
          </a:xfrm>
          <a:custGeom>
            <a:avLst/>
            <a:gdLst/>
            <a:ahLst/>
            <a:cxnLst/>
            <a:rect l="l" t="t" r="r" b="b"/>
            <a:pathLst>
              <a:path w="70061" h="148135">
                <a:moveTo>
                  <a:pt x="0" y="0"/>
                </a:moveTo>
                <a:lnTo>
                  <a:pt x="70061" y="0"/>
                </a:lnTo>
                <a:lnTo>
                  <a:pt x="70061" y="148135"/>
                </a:lnTo>
                <a:lnTo>
                  <a:pt x="0" y="148135"/>
                </a:lnTo>
                <a:lnTo>
                  <a:pt x="0" y="0"/>
                </a:lnTo>
                <a:close/>
              </a:path>
            </a:pathLst>
          </a:custGeom>
          <a:ln w="1269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70585" y="2223626"/>
            <a:ext cx="70091" cy="148208"/>
          </a:xfrm>
          <a:custGeom>
            <a:avLst/>
            <a:gdLst/>
            <a:ahLst/>
            <a:cxnLst/>
            <a:rect l="l" t="t" r="r" b="b"/>
            <a:pathLst>
              <a:path w="70091" h="148208">
                <a:moveTo>
                  <a:pt x="0" y="0"/>
                </a:moveTo>
                <a:lnTo>
                  <a:pt x="70091" y="0"/>
                </a:lnTo>
                <a:lnTo>
                  <a:pt x="70091" y="148209"/>
                </a:lnTo>
                <a:lnTo>
                  <a:pt x="0" y="1482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070586" y="2223626"/>
            <a:ext cx="70061" cy="148135"/>
          </a:xfrm>
          <a:custGeom>
            <a:avLst/>
            <a:gdLst/>
            <a:ahLst/>
            <a:cxnLst/>
            <a:rect l="l" t="t" r="r" b="b"/>
            <a:pathLst>
              <a:path w="70061" h="148135">
                <a:moveTo>
                  <a:pt x="0" y="0"/>
                </a:moveTo>
                <a:lnTo>
                  <a:pt x="70061" y="0"/>
                </a:lnTo>
                <a:lnTo>
                  <a:pt x="70061" y="148135"/>
                </a:lnTo>
                <a:lnTo>
                  <a:pt x="0" y="148135"/>
                </a:lnTo>
                <a:lnTo>
                  <a:pt x="0" y="0"/>
                </a:lnTo>
                <a:close/>
              </a:path>
            </a:pathLst>
          </a:custGeom>
          <a:ln w="1269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98941" y="2569674"/>
            <a:ext cx="70091" cy="148208"/>
          </a:xfrm>
          <a:custGeom>
            <a:avLst/>
            <a:gdLst/>
            <a:ahLst/>
            <a:cxnLst/>
            <a:rect l="l" t="t" r="r" b="b"/>
            <a:pathLst>
              <a:path w="70091" h="148208">
                <a:moveTo>
                  <a:pt x="0" y="0"/>
                </a:moveTo>
                <a:lnTo>
                  <a:pt x="70091" y="0"/>
                </a:lnTo>
                <a:lnTo>
                  <a:pt x="70091" y="148209"/>
                </a:lnTo>
                <a:lnTo>
                  <a:pt x="0" y="14820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071499" y="2590966"/>
            <a:ext cx="70061" cy="148135"/>
          </a:xfrm>
          <a:custGeom>
            <a:avLst/>
            <a:gdLst/>
            <a:ahLst/>
            <a:cxnLst/>
            <a:rect l="l" t="t" r="r" b="b"/>
            <a:pathLst>
              <a:path w="70061" h="148135">
                <a:moveTo>
                  <a:pt x="0" y="0"/>
                </a:moveTo>
                <a:lnTo>
                  <a:pt x="70061" y="0"/>
                </a:lnTo>
                <a:lnTo>
                  <a:pt x="70061" y="148135"/>
                </a:lnTo>
                <a:lnTo>
                  <a:pt x="0" y="148135"/>
                </a:lnTo>
                <a:lnTo>
                  <a:pt x="0" y="0"/>
                </a:lnTo>
                <a:close/>
              </a:path>
            </a:pathLst>
          </a:custGeom>
          <a:ln w="1269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kern="100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sz="8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"/>
          <p:cNvSpPr/>
          <p:nvPr/>
        </p:nvSpPr>
        <p:spPr>
          <a:xfrm>
            <a:off x="228600" y="166730"/>
            <a:ext cx="1033272" cy="265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TextBox 32"/>
          <p:cNvSpPr txBox="1"/>
          <p:nvPr/>
        </p:nvSpPr>
        <p:spPr>
          <a:xfrm>
            <a:off x="152400" y="466177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Просто и удобно</a:t>
            </a:r>
            <a:endParaRPr lang="ru-RU" sz="2400" dirty="0">
              <a:solidFill>
                <a:srgbClr val="552D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5"/>
          <p:cNvSpPr/>
          <p:nvPr/>
        </p:nvSpPr>
        <p:spPr>
          <a:xfrm>
            <a:off x="120885" y="4474393"/>
            <a:ext cx="2133600" cy="637033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rgbClr val="BBABF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Прямоугольник 35"/>
          <p:cNvSpPr/>
          <p:nvPr/>
        </p:nvSpPr>
        <p:spPr>
          <a:xfrm>
            <a:off x="990600" y="2255829"/>
            <a:ext cx="69082" cy="849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bject 23"/>
          <p:cNvSpPr/>
          <p:nvPr/>
        </p:nvSpPr>
        <p:spPr>
          <a:xfrm>
            <a:off x="654842" y="2255902"/>
            <a:ext cx="391357" cy="1158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27"/>
          <p:cNvSpPr/>
          <p:nvPr/>
        </p:nvSpPr>
        <p:spPr>
          <a:xfrm>
            <a:off x="1222986" y="2376026"/>
            <a:ext cx="70061" cy="148135"/>
          </a:xfrm>
          <a:custGeom>
            <a:avLst/>
            <a:gdLst/>
            <a:ahLst/>
            <a:cxnLst/>
            <a:rect l="l" t="t" r="r" b="b"/>
            <a:pathLst>
              <a:path w="70061" h="148135">
                <a:moveTo>
                  <a:pt x="0" y="0"/>
                </a:moveTo>
                <a:lnTo>
                  <a:pt x="70061" y="0"/>
                </a:lnTo>
                <a:lnTo>
                  <a:pt x="70061" y="148135"/>
                </a:lnTo>
                <a:lnTo>
                  <a:pt x="0" y="148135"/>
                </a:lnTo>
                <a:lnTo>
                  <a:pt x="0" y="0"/>
                </a:lnTo>
                <a:close/>
              </a:path>
            </a:pathLst>
          </a:custGeom>
          <a:ln w="12693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54877" y="2590438"/>
            <a:ext cx="391321" cy="10668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88241"/>
            <a:ext cx="877675" cy="55351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406900"/>
            <a:ext cx="742950" cy="7429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307847" y="4602479"/>
            <a:ext cx="1033272" cy="265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61160" y="4590287"/>
            <a:ext cx="1036319" cy="2834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3811163"/>
            <a:ext cx="9144000" cy="1332331"/>
          </a:xfrm>
          <a:custGeom>
            <a:avLst/>
            <a:gdLst/>
            <a:ahLst/>
            <a:cxnLst/>
            <a:rect l="l" t="t" r="r" b="b"/>
            <a:pathLst>
              <a:path w="9144000" h="1332331">
                <a:moveTo>
                  <a:pt x="0" y="0"/>
                </a:moveTo>
                <a:lnTo>
                  <a:pt x="9144000" y="0"/>
                </a:lnTo>
                <a:lnTo>
                  <a:pt x="9144000" y="1332331"/>
                </a:lnTo>
                <a:lnTo>
                  <a:pt x="0" y="1332331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6173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2709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19247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5784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170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42708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19244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295783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466169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642705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819243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995780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166165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342702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519240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95778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866164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42700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219237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395775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566161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742699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919236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095774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266159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442697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619233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795771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966157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142695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319232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495769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666154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842692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019228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195767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366153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542689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719227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895764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066150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242688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419224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595763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766149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942685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119223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295760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466147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642685" y="3770095"/>
            <a:ext cx="79953" cy="79104"/>
          </a:xfrm>
          <a:custGeom>
            <a:avLst/>
            <a:gdLst/>
            <a:ahLst/>
            <a:cxnLst/>
            <a:rect l="l" t="t" r="r" b="b"/>
            <a:pathLst>
              <a:path w="79953" h="79104">
                <a:moveTo>
                  <a:pt x="45455" y="0"/>
                </a:moveTo>
                <a:lnTo>
                  <a:pt x="7142" y="17548"/>
                </a:lnTo>
                <a:lnTo>
                  <a:pt x="0" y="39771"/>
                </a:lnTo>
                <a:lnTo>
                  <a:pt x="2552" y="53696"/>
                </a:lnTo>
                <a:lnTo>
                  <a:pt x="9598" y="65490"/>
                </a:lnTo>
                <a:lnTo>
                  <a:pt x="20219" y="74258"/>
                </a:lnTo>
                <a:lnTo>
                  <a:pt x="33498" y="79104"/>
                </a:lnTo>
                <a:lnTo>
                  <a:pt x="50178" y="77384"/>
                </a:lnTo>
                <a:lnTo>
                  <a:pt x="63692" y="71880"/>
                </a:lnTo>
                <a:lnTo>
                  <a:pt x="73723" y="63288"/>
                </a:lnTo>
                <a:lnTo>
                  <a:pt x="79953" y="52302"/>
                </a:lnTo>
                <a:lnTo>
                  <a:pt x="79098" y="34653"/>
                </a:lnTo>
                <a:lnTo>
                  <a:pt x="74587" y="20552"/>
                </a:lnTo>
                <a:lnTo>
                  <a:pt x="67053" y="10045"/>
                </a:lnTo>
                <a:lnTo>
                  <a:pt x="57131" y="3179"/>
                </a:lnTo>
                <a:lnTo>
                  <a:pt x="45455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819221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995759" y="3770094"/>
            <a:ext cx="79954" cy="79104"/>
          </a:xfrm>
          <a:custGeom>
            <a:avLst/>
            <a:gdLst/>
            <a:ahLst/>
            <a:cxnLst/>
            <a:rect l="l" t="t" r="r" b="b"/>
            <a:pathLst>
              <a:path w="79954" h="79104">
                <a:moveTo>
                  <a:pt x="45453" y="0"/>
                </a:moveTo>
                <a:lnTo>
                  <a:pt x="7144" y="17549"/>
                </a:lnTo>
                <a:lnTo>
                  <a:pt x="0" y="39771"/>
                </a:lnTo>
                <a:lnTo>
                  <a:pt x="2554" y="53696"/>
                </a:lnTo>
                <a:lnTo>
                  <a:pt x="9602" y="65490"/>
                </a:lnTo>
                <a:lnTo>
                  <a:pt x="20225" y="74258"/>
                </a:lnTo>
                <a:lnTo>
                  <a:pt x="33501" y="79104"/>
                </a:lnTo>
                <a:lnTo>
                  <a:pt x="50180" y="77384"/>
                </a:lnTo>
                <a:lnTo>
                  <a:pt x="63693" y="71880"/>
                </a:lnTo>
                <a:lnTo>
                  <a:pt x="73724" y="63287"/>
                </a:lnTo>
                <a:lnTo>
                  <a:pt x="79954" y="52300"/>
                </a:lnTo>
                <a:lnTo>
                  <a:pt x="79099" y="34652"/>
                </a:lnTo>
                <a:lnTo>
                  <a:pt x="74587" y="20551"/>
                </a:lnTo>
                <a:lnTo>
                  <a:pt x="67052" y="10045"/>
                </a:lnTo>
                <a:lnTo>
                  <a:pt x="57130" y="3179"/>
                </a:lnTo>
                <a:lnTo>
                  <a:pt x="45453" y="0"/>
                </a:lnTo>
                <a:close/>
              </a:path>
            </a:pathLst>
          </a:custGeom>
          <a:solidFill>
            <a:srgbClr val="A3EE5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707063" y="1287555"/>
            <a:ext cx="3133725" cy="2351379"/>
          </a:xfrm>
          <a:custGeom>
            <a:avLst/>
            <a:gdLst/>
            <a:ahLst/>
            <a:cxnLst/>
            <a:rect l="l" t="t" r="r" b="b"/>
            <a:pathLst>
              <a:path w="3133725" h="2351379">
                <a:moveTo>
                  <a:pt x="0" y="0"/>
                </a:moveTo>
                <a:lnTo>
                  <a:pt x="3133725" y="0"/>
                </a:lnTo>
                <a:lnTo>
                  <a:pt x="3133725" y="2351379"/>
                </a:lnTo>
                <a:lnTo>
                  <a:pt x="0" y="2351379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 txBox="1"/>
          <p:nvPr/>
        </p:nvSpPr>
        <p:spPr>
          <a:xfrm>
            <a:off x="5802363" y="1381760"/>
            <a:ext cx="2921635" cy="193611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0500" indent="-17780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0500" algn="l"/>
              </a:tabLst>
            </a:pPr>
            <a:r>
              <a:rPr sz="1600" b="1" kern="100" dirty="0">
                <a:latin typeface="Arial"/>
                <a:cs typeface="Arial"/>
              </a:rPr>
              <a:t>5 мая</a:t>
            </a:r>
            <a:endParaRPr sz="1600" kern="100" dirty="0">
              <a:latin typeface="Arial"/>
              <a:cs typeface="Arial"/>
            </a:endParaRPr>
          </a:p>
          <a:p>
            <a:pPr marL="190500" marR="81915" indent="-635">
              <a:lnSpc>
                <a:spcPts val="1390"/>
              </a:lnSpc>
              <a:spcBef>
                <a:spcPts val="175"/>
              </a:spcBef>
            </a:pPr>
            <a:r>
              <a:rPr sz="1200" kern="100" dirty="0">
                <a:latin typeface="Arial"/>
                <a:cs typeface="Arial"/>
              </a:rPr>
              <a:t>Ввод платформы в промышленную эксплуатацию</a:t>
            </a:r>
          </a:p>
          <a:p>
            <a:pPr>
              <a:lnSpc>
                <a:spcPts val="600"/>
              </a:lnSpc>
              <a:spcBef>
                <a:spcPts val="26"/>
              </a:spcBef>
            </a:pPr>
            <a:endParaRPr sz="600" kern="100" dirty="0"/>
          </a:p>
          <a:p>
            <a:pPr marL="190500" indent="-17780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0500" algn="l"/>
              </a:tabLst>
            </a:pPr>
            <a:r>
              <a:rPr sz="1400" b="1" kern="100" dirty="0">
                <a:latin typeface="Arial"/>
                <a:cs typeface="Arial"/>
              </a:rPr>
              <a:t>1 августа</a:t>
            </a:r>
            <a:endParaRPr sz="1400" kern="100" dirty="0">
              <a:latin typeface="Arial"/>
              <a:cs typeface="Arial"/>
            </a:endParaRPr>
          </a:p>
          <a:p>
            <a:pPr marL="190500">
              <a:lnSpc>
                <a:spcPts val="1375"/>
              </a:lnSpc>
            </a:pPr>
            <a:r>
              <a:rPr sz="1200" kern="100" dirty="0">
                <a:latin typeface="Arial"/>
                <a:cs typeface="Arial"/>
              </a:rPr>
              <a:t>Вступление в силу законов</a:t>
            </a:r>
          </a:p>
          <a:p>
            <a:pPr marL="190500">
              <a:lnSpc>
                <a:spcPct val="100000"/>
              </a:lnSpc>
              <a:spcBef>
                <a:spcPts val="45"/>
              </a:spcBef>
            </a:pPr>
            <a:r>
              <a:rPr sz="1200" kern="100" dirty="0">
                <a:latin typeface="Arial"/>
                <a:cs typeface="Arial"/>
              </a:rPr>
              <a:t>по введению ЦР</a:t>
            </a:r>
          </a:p>
          <a:p>
            <a:pPr>
              <a:lnSpc>
                <a:spcPts val="550"/>
              </a:lnSpc>
              <a:spcBef>
                <a:spcPts val="18"/>
              </a:spcBef>
            </a:pPr>
            <a:endParaRPr sz="550" kern="100" dirty="0"/>
          </a:p>
          <a:p>
            <a:pPr marL="190500" indent="-17780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0500" algn="l"/>
              </a:tabLst>
            </a:pPr>
            <a:r>
              <a:rPr sz="1400" b="1" kern="100" dirty="0">
                <a:latin typeface="Arial"/>
                <a:cs typeface="Arial"/>
              </a:rPr>
              <a:t>15 августа</a:t>
            </a:r>
            <a:endParaRPr sz="1400" kern="100" dirty="0">
              <a:latin typeface="Arial"/>
              <a:cs typeface="Arial"/>
            </a:endParaRPr>
          </a:p>
          <a:p>
            <a:pPr marL="190500" marR="12700" indent="0">
              <a:lnSpc>
                <a:spcPts val="1420"/>
              </a:lnSpc>
              <a:spcBef>
                <a:spcPts val="70"/>
              </a:spcBef>
            </a:pPr>
            <a:r>
              <a:rPr sz="1200" kern="100" dirty="0">
                <a:latin typeface="Arial"/>
                <a:cs typeface="Arial"/>
              </a:rPr>
              <a:t>Пилот на ограниченном количестве клиентов пилотных банков</a:t>
            </a:r>
          </a:p>
        </p:txBody>
      </p:sp>
      <p:sp>
        <p:nvSpPr>
          <p:cNvPr id="62" name="object 62"/>
          <p:cNvSpPr/>
          <p:nvPr/>
        </p:nvSpPr>
        <p:spPr>
          <a:xfrm>
            <a:off x="306387" y="1287555"/>
            <a:ext cx="2051050" cy="2351379"/>
          </a:xfrm>
          <a:custGeom>
            <a:avLst/>
            <a:gdLst/>
            <a:ahLst/>
            <a:cxnLst/>
            <a:rect l="l" t="t" r="r" b="b"/>
            <a:pathLst>
              <a:path w="2051050" h="2351379">
                <a:moveTo>
                  <a:pt x="0" y="0"/>
                </a:moveTo>
                <a:lnTo>
                  <a:pt x="2051050" y="0"/>
                </a:lnTo>
                <a:lnTo>
                  <a:pt x="2051050" y="2351379"/>
                </a:lnTo>
                <a:lnTo>
                  <a:pt x="0" y="2351379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401687" y="1397741"/>
            <a:ext cx="1519555" cy="14230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0500" marR="12700" indent="-177800">
              <a:lnSpc>
                <a:spcPct val="98700"/>
              </a:lnSpc>
              <a:buClr>
                <a:srgbClr val="552DE2"/>
              </a:buClr>
              <a:buFont typeface="Arial"/>
              <a:buChar char="▪"/>
              <a:tabLst>
                <a:tab pos="190500" algn="l"/>
              </a:tabLst>
            </a:pPr>
            <a:r>
              <a:rPr sz="1400" b="1" kern="100" dirty="0">
                <a:latin typeface="Arial"/>
                <a:cs typeface="Arial"/>
              </a:rPr>
              <a:t>Апрель </a:t>
            </a:r>
            <a:r>
              <a:rPr sz="1200" kern="100" dirty="0">
                <a:latin typeface="Arial"/>
                <a:cs typeface="Arial"/>
              </a:rPr>
              <a:t>Опубликована Концепция цифрового рубля</a:t>
            </a:r>
          </a:p>
          <a:p>
            <a:pPr>
              <a:lnSpc>
                <a:spcPts val="650"/>
              </a:lnSpc>
              <a:spcBef>
                <a:spcPts val="17"/>
              </a:spcBef>
              <a:buClr>
                <a:srgbClr val="552DE2"/>
              </a:buClr>
              <a:buFont typeface="Arial"/>
              <a:buChar char="▪"/>
            </a:pPr>
            <a:endParaRPr sz="650" kern="100" dirty="0"/>
          </a:p>
          <a:p>
            <a:pPr marL="190500" marR="24130" indent="-177800">
              <a:lnSpc>
                <a:spcPct val="99800"/>
              </a:lnSpc>
              <a:buClr>
                <a:srgbClr val="552DE2"/>
              </a:buClr>
              <a:buFont typeface="Arial"/>
              <a:buChar char="▪"/>
              <a:tabLst>
                <a:tab pos="190500" algn="l"/>
              </a:tabLst>
            </a:pPr>
            <a:r>
              <a:rPr sz="1400" b="1" kern="100" dirty="0">
                <a:latin typeface="Arial"/>
                <a:cs typeface="Arial"/>
              </a:rPr>
              <a:t>Декабрь </a:t>
            </a:r>
            <a:r>
              <a:rPr sz="1200" kern="100" dirty="0">
                <a:latin typeface="Arial"/>
                <a:cs typeface="Arial"/>
              </a:rPr>
              <a:t>Создан прототип Платформы</a:t>
            </a:r>
          </a:p>
        </p:txBody>
      </p:sp>
      <p:sp>
        <p:nvSpPr>
          <p:cNvPr id="64" name="object 64"/>
          <p:cNvSpPr/>
          <p:nvPr/>
        </p:nvSpPr>
        <p:spPr>
          <a:xfrm>
            <a:off x="306387" y="885825"/>
            <a:ext cx="2051050" cy="401726"/>
          </a:xfrm>
          <a:custGeom>
            <a:avLst/>
            <a:gdLst/>
            <a:ahLst/>
            <a:cxnLst/>
            <a:rect l="l" t="t" r="r" b="b"/>
            <a:pathLst>
              <a:path w="2051050" h="401726">
                <a:moveTo>
                  <a:pt x="0" y="0"/>
                </a:moveTo>
                <a:lnTo>
                  <a:pt x="2051050" y="0"/>
                </a:lnTo>
                <a:lnTo>
                  <a:pt x="2051050" y="401726"/>
                </a:lnTo>
                <a:lnTo>
                  <a:pt x="0" y="40172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465388" y="1287555"/>
            <a:ext cx="3133724" cy="2351379"/>
          </a:xfrm>
          <a:custGeom>
            <a:avLst/>
            <a:gdLst/>
            <a:ahLst/>
            <a:cxnLst/>
            <a:rect l="l" t="t" r="r" b="b"/>
            <a:pathLst>
              <a:path w="3133725" h="2351379">
                <a:moveTo>
                  <a:pt x="0" y="0"/>
                </a:moveTo>
                <a:lnTo>
                  <a:pt x="3133725" y="0"/>
                </a:lnTo>
                <a:lnTo>
                  <a:pt x="3133725" y="2351379"/>
                </a:lnTo>
                <a:lnTo>
                  <a:pt x="0" y="2351379"/>
                </a:lnTo>
                <a:lnTo>
                  <a:pt x="0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465388" y="885825"/>
            <a:ext cx="3133724" cy="401726"/>
          </a:xfrm>
          <a:custGeom>
            <a:avLst/>
            <a:gdLst/>
            <a:ahLst/>
            <a:cxnLst/>
            <a:rect l="l" t="t" r="r" b="b"/>
            <a:pathLst>
              <a:path w="3133725" h="401726">
                <a:moveTo>
                  <a:pt x="0" y="0"/>
                </a:moveTo>
                <a:lnTo>
                  <a:pt x="3133725" y="0"/>
                </a:lnTo>
                <a:lnTo>
                  <a:pt x="3133725" y="401726"/>
                </a:lnTo>
                <a:lnTo>
                  <a:pt x="0" y="40172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365688" y="954523"/>
            <a:ext cx="930096" cy="2362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2171065" algn="l"/>
              </a:tabLst>
            </a:pPr>
            <a:r>
              <a:rPr sz="1550" kern="100" dirty="0">
                <a:solidFill>
                  <a:srgbClr val="DCFF25"/>
                </a:solidFill>
                <a:latin typeface="Arial"/>
                <a:cs typeface="Arial"/>
              </a:rPr>
              <a:t>2021</a:t>
            </a:r>
            <a:endParaRPr sz="1550" kern="100" dirty="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560688" y="1394967"/>
            <a:ext cx="2938780" cy="207518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0500" indent="-17780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0500" algn="l"/>
              </a:tabLst>
            </a:pPr>
            <a:r>
              <a:rPr sz="1400" b="1" kern="100" dirty="0">
                <a:latin typeface="Arial"/>
                <a:cs typeface="Arial"/>
              </a:rPr>
              <a:t>Июнь</a:t>
            </a:r>
            <a:endParaRPr sz="1400" kern="100" dirty="0">
              <a:latin typeface="Arial"/>
              <a:cs typeface="Arial"/>
            </a:endParaRPr>
          </a:p>
          <a:p>
            <a:pPr marL="190500">
              <a:lnSpc>
                <a:spcPts val="1375"/>
              </a:lnSpc>
            </a:pPr>
            <a:r>
              <a:rPr sz="1200" kern="100" dirty="0">
                <a:latin typeface="Arial"/>
                <a:cs typeface="Arial"/>
              </a:rPr>
              <a:t>Проведено тестирование с банками</a:t>
            </a:r>
          </a:p>
          <a:p>
            <a:pPr marL="190500" marR="269875">
              <a:lnSpc>
                <a:spcPts val="1390"/>
              </a:lnSpc>
              <a:spcBef>
                <a:spcPts val="135"/>
              </a:spcBef>
            </a:pPr>
            <a:r>
              <a:rPr sz="1200" kern="100" dirty="0">
                <a:latin typeface="Arial"/>
                <a:cs typeface="Arial"/>
              </a:rPr>
              <a:t>пилотной группы операций C2C, C2B, B2C</a:t>
            </a:r>
          </a:p>
          <a:p>
            <a:pPr>
              <a:lnSpc>
                <a:spcPts val="600"/>
              </a:lnSpc>
              <a:spcBef>
                <a:spcPts val="26"/>
              </a:spcBef>
            </a:pPr>
            <a:endParaRPr sz="600" kern="100" dirty="0"/>
          </a:p>
          <a:p>
            <a:pPr marL="190500" indent="-17780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0500" algn="l"/>
              </a:tabLst>
            </a:pPr>
            <a:r>
              <a:rPr sz="1400" b="1" kern="100" dirty="0">
                <a:latin typeface="Arial"/>
                <a:cs typeface="Arial"/>
              </a:rPr>
              <a:t>Сентябрь</a:t>
            </a:r>
            <a:endParaRPr sz="1400" kern="100" dirty="0">
              <a:latin typeface="Arial"/>
              <a:cs typeface="Arial"/>
            </a:endParaRPr>
          </a:p>
          <a:p>
            <a:pPr marL="190500">
              <a:lnSpc>
                <a:spcPts val="1375"/>
              </a:lnSpc>
            </a:pPr>
            <a:r>
              <a:rPr sz="1200" kern="100" dirty="0">
                <a:latin typeface="Arial"/>
                <a:cs typeface="Arial"/>
              </a:rPr>
              <a:t>Проведено тестирование</a:t>
            </a:r>
          </a:p>
          <a:p>
            <a:pPr marL="190500">
              <a:lnSpc>
                <a:spcPct val="100000"/>
              </a:lnSpc>
              <a:spcBef>
                <a:spcPts val="45"/>
              </a:spcBef>
            </a:pPr>
            <a:r>
              <a:rPr sz="1200" kern="100" dirty="0">
                <a:latin typeface="Arial"/>
                <a:cs typeface="Arial"/>
              </a:rPr>
              <a:t>клиентского пути</a:t>
            </a:r>
          </a:p>
          <a:p>
            <a:pPr>
              <a:lnSpc>
                <a:spcPts val="550"/>
              </a:lnSpc>
              <a:spcBef>
                <a:spcPts val="18"/>
              </a:spcBef>
            </a:pPr>
            <a:endParaRPr sz="550" kern="100" dirty="0"/>
          </a:p>
          <a:p>
            <a:pPr marL="190500" indent="-17780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0500" algn="l"/>
              </a:tabLst>
            </a:pPr>
            <a:r>
              <a:rPr sz="1400" b="1" kern="100" dirty="0">
                <a:latin typeface="Arial"/>
                <a:cs typeface="Arial"/>
              </a:rPr>
              <a:t>29 декабря</a:t>
            </a:r>
            <a:endParaRPr sz="1400" kern="100" dirty="0">
              <a:latin typeface="Arial"/>
              <a:cs typeface="Arial"/>
            </a:endParaRPr>
          </a:p>
          <a:p>
            <a:pPr marL="190500" marR="460375" indent="0">
              <a:lnSpc>
                <a:spcPts val="1420"/>
              </a:lnSpc>
              <a:spcBef>
                <a:spcPts val="70"/>
              </a:spcBef>
            </a:pPr>
            <a:r>
              <a:rPr sz="1200" kern="100" dirty="0">
                <a:latin typeface="Arial"/>
                <a:cs typeface="Arial"/>
              </a:rPr>
              <a:t>Пакет законопроектов внесен на рассмотрение в ГД РФ</a:t>
            </a:r>
          </a:p>
        </p:txBody>
      </p:sp>
      <p:sp>
        <p:nvSpPr>
          <p:cNvPr id="69" name="object 69"/>
          <p:cNvSpPr/>
          <p:nvPr/>
        </p:nvSpPr>
        <p:spPr>
          <a:xfrm>
            <a:off x="5708406" y="885825"/>
            <a:ext cx="3124263" cy="401726"/>
          </a:xfrm>
          <a:custGeom>
            <a:avLst/>
            <a:gdLst/>
            <a:ahLst/>
            <a:cxnLst/>
            <a:rect l="l" t="t" r="r" b="b"/>
            <a:pathLst>
              <a:path w="3124263" h="401726">
                <a:moveTo>
                  <a:pt x="0" y="0"/>
                </a:moveTo>
                <a:lnTo>
                  <a:pt x="3124263" y="0"/>
                </a:lnTo>
                <a:lnTo>
                  <a:pt x="3124263" y="401726"/>
                </a:lnTo>
                <a:lnTo>
                  <a:pt x="0" y="40172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293687" y="3941318"/>
            <a:ext cx="1087120" cy="3670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525" kern="100" baseline="1182" dirty="0">
                <a:solidFill>
                  <a:srgbClr val="552DE2"/>
                </a:solidFill>
                <a:latin typeface="Arial"/>
                <a:cs typeface="Arial"/>
              </a:rPr>
              <a:t>13 </a:t>
            </a:r>
            <a:r>
              <a:rPr sz="1400" kern="100" dirty="0">
                <a:latin typeface="Arial"/>
                <a:cs typeface="Arial"/>
              </a:rPr>
              <a:t>банков</a:t>
            </a:r>
          </a:p>
        </p:txBody>
      </p:sp>
      <p:sp>
        <p:nvSpPr>
          <p:cNvPr id="73" name="object 73"/>
          <p:cNvSpPr/>
          <p:nvPr/>
        </p:nvSpPr>
        <p:spPr>
          <a:xfrm>
            <a:off x="2353055" y="3906893"/>
            <a:ext cx="573635" cy="5218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8</a:t>
            </a:fld>
            <a:endParaRPr sz="80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5694363" y="3941318"/>
            <a:ext cx="1092200" cy="3670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3525" kern="100" baseline="1182" dirty="0">
                <a:solidFill>
                  <a:srgbClr val="552DE2"/>
                </a:solidFill>
                <a:latin typeface="Arial"/>
                <a:cs typeface="Arial"/>
              </a:rPr>
              <a:t>11 </a:t>
            </a:r>
            <a:r>
              <a:rPr sz="1400" kern="100" dirty="0">
                <a:latin typeface="Arial"/>
                <a:cs typeface="Arial"/>
              </a:rPr>
              <a:t>городов</a:t>
            </a:r>
          </a:p>
        </p:txBody>
      </p:sp>
      <p:sp>
        <p:nvSpPr>
          <p:cNvPr id="80" name="object 3"/>
          <p:cNvSpPr/>
          <p:nvPr/>
        </p:nvSpPr>
        <p:spPr>
          <a:xfrm>
            <a:off x="228600" y="166730"/>
            <a:ext cx="1033272" cy="265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TextBox 80"/>
          <p:cNvSpPr txBox="1"/>
          <p:nvPr/>
        </p:nvSpPr>
        <p:spPr>
          <a:xfrm>
            <a:off x="152400" y="4445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Основные вехи проекта</a:t>
            </a:r>
            <a:endParaRPr lang="ru-RU" sz="2400" dirty="0">
              <a:solidFill>
                <a:srgbClr val="552D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object 67"/>
          <p:cNvSpPr txBox="1"/>
          <p:nvPr/>
        </p:nvSpPr>
        <p:spPr>
          <a:xfrm>
            <a:off x="2511424" y="954523"/>
            <a:ext cx="930096" cy="2362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2171065" algn="l"/>
              </a:tabLst>
            </a:pPr>
            <a:r>
              <a:rPr sz="1550" kern="100" dirty="0">
                <a:solidFill>
                  <a:srgbClr val="DCFF25"/>
                </a:solidFill>
                <a:latin typeface="Arial"/>
                <a:cs typeface="Arial"/>
              </a:rPr>
              <a:t>202</a:t>
            </a:r>
            <a:r>
              <a:rPr lang="en-US" sz="1550" kern="100" dirty="0">
                <a:solidFill>
                  <a:srgbClr val="DCFF25"/>
                </a:solidFill>
                <a:latin typeface="Arial"/>
                <a:cs typeface="Arial"/>
              </a:rPr>
              <a:t>2</a:t>
            </a:r>
            <a:endParaRPr sz="1550" kern="100" dirty="0">
              <a:latin typeface="Arial"/>
              <a:cs typeface="Arial"/>
            </a:endParaRPr>
          </a:p>
        </p:txBody>
      </p:sp>
      <p:sp>
        <p:nvSpPr>
          <p:cNvPr id="84" name="object 67"/>
          <p:cNvSpPr txBox="1"/>
          <p:nvPr/>
        </p:nvSpPr>
        <p:spPr>
          <a:xfrm>
            <a:off x="5747812" y="954523"/>
            <a:ext cx="930096" cy="2362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tabLst>
                <a:tab pos="2171065" algn="l"/>
              </a:tabLst>
            </a:pPr>
            <a:r>
              <a:rPr sz="1550" kern="100" dirty="0">
                <a:solidFill>
                  <a:srgbClr val="DCFF25"/>
                </a:solidFill>
                <a:latin typeface="Arial"/>
                <a:cs typeface="Arial"/>
              </a:rPr>
              <a:t>202</a:t>
            </a:r>
            <a:r>
              <a:rPr lang="en-US" sz="1550" kern="100" dirty="0">
                <a:solidFill>
                  <a:srgbClr val="DCFF25"/>
                </a:solidFill>
                <a:latin typeface="Arial"/>
                <a:cs typeface="Arial"/>
              </a:rPr>
              <a:t>3</a:t>
            </a:r>
            <a:endParaRPr sz="1550" kern="100" dirty="0">
              <a:latin typeface="Arial"/>
              <a:cs typeface="Arial"/>
            </a:endParaRPr>
          </a:p>
        </p:txBody>
      </p:sp>
      <p:sp>
        <p:nvSpPr>
          <p:cNvPr id="85" name="object 72"/>
          <p:cNvSpPr txBox="1"/>
          <p:nvPr/>
        </p:nvSpPr>
        <p:spPr>
          <a:xfrm>
            <a:off x="2464193" y="3883218"/>
            <a:ext cx="401971" cy="36703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ru-RU" sz="3525" kern="100" baseline="1182" dirty="0">
                <a:solidFill>
                  <a:srgbClr val="552DE2"/>
                </a:solidFill>
                <a:latin typeface="Arial"/>
                <a:cs typeface="Arial"/>
              </a:rPr>
              <a:t>30</a:t>
            </a:r>
            <a:endParaRPr sz="1400" kern="100" dirty="0">
              <a:latin typeface="Arial"/>
              <a:cs typeface="Arial"/>
            </a:endParaRPr>
          </a:p>
        </p:txBody>
      </p:sp>
      <p:sp>
        <p:nvSpPr>
          <p:cNvPr id="86" name="object 72"/>
          <p:cNvSpPr txBox="1"/>
          <p:nvPr/>
        </p:nvSpPr>
        <p:spPr>
          <a:xfrm>
            <a:off x="2926690" y="3912226"/>
            <a:ext cx="1910388" cy="3670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ru-RU" sz="1400" kern="100" dirty="0">
                <a:latin typeface="Arial"/>
                <a:cs typeface="Arial"/>
              </a:rPr>
              <a:t>торгово-сервисных предприятий</a:t>
            </a:r>
            <a:endParaRPr sz="1400" kern="100" dirty="0">
              <a:latin typeface="Arial"/>
              <a:cs typeface="Arial"/>
            </a:endParaRPr>
          </a:p>
        </p:txBody>
      </p:sp>
      <p:pic>
        <p:nvPicPr>
          <p:cNvPr id="87" name="Рисунок 8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88241"/>
            <a:ext cx="877675" cy="553516"/>
          </a:xfrm>
          <a:prstGeom prst="rect">
            <a:avLst/>
          </a:prstGeom>
        </p:spPr>
      </p:pic>
      <p:pic>
        <p:nvPicPr>
          <p:cNvPr id="88" name="Рисунок 8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406900"/>
            <a:ext cx="742950" cy="7429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0" cy="5143500"/>
          </a:xfrm>
          <a:custGeom>
            <a:avLst/>
            <a:gdLst/>
            <a:ahLst/>
            <a:cxnLst/>
            <a:rect l="l" t="t" r="r" b="b"/>
            <a:pathLst>
              <a:path h="5143500">
                <a:moveTo>
                  <a:pt x="0" y="5143500"/>
                </a:move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7847" y="4602479"/>
            <a:ext cx="1033272" cy="265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61160" y="4590287"/>
            <a:ext cx="1036319" cy="2834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9144000" cy="51562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rgbClr val="BBABF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7847" y="4602479"/>
            <a:ext cx="1033272" cy="265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3"/>
            <a:ext cx="9144000" cy="51688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57437" y="1073891"/>
            <a:ext cx="6480175" cy="995248"/>
          </a:xfrm>
          <a:custGeom>
            <a:avLst/>
            <a:gdLst/>
            <a:ahLst/>
            <a:cxnLst/>
            <a:rect l="l" t="t" r="r" b="b"/>
            <a:pathLst>
              <a:path w="6480175" h="995248">
                <a:moveTo>
                  <a:pt x="0" y="0"/>
                </a:moveTo>
                <a:lnTo>
                  <a:pt x="6480175" y="0"/>
                </a:lnTo>
                <a:lnTo>
                  <a:pt x="6480175" y="995248"/>
                </a:lnTo>
                <a:lnTo>
                  <a:pt x="0" y="9952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452737" y="1169416"/>
            <a:ext cx="4786263" cy="794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3675" indent="-18161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3675" algn="l"/>
              </a:tabLst>
            </a:pPr>
            <a:r>
              <a:rPr sz="1400" kern="100" dirty="0">
                <a:latin typeface="Arial"/>
                <a:cs typeface="Arial"/>
              </a:rPr>
              <a:t>открытие и пополнение счета цифрового рубля</a:t>
            </a:r>
          </a:p>
          <a:p>
            <a:pPr>
              <a:lnSpc>
                <a:spcPts val="500"/>
              </a:lnSpc>
              <a:spcBef>
                <a:spcPts val="27"/>
              </a:spcBef>
              <a:buClr>
                <a:srgbClr val="552DE2"/>
              </a:buClr>
              <a:buFont typeface="Arial"/>
              <a:buChar char="▪"/>
            </a:pPr>
            <a:endParaRPr sz="1400" kern="100" dirty="0"/>
          </a:p>
          <a:p>
            <a:pPr marL="193675" indent="-18161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3675" algn="l"/>
              </a:tabLst>
            </a:pPr>
            <a:r>
              <a:rPr sz="1400" kern="100" dirty="0">
                <a:latin typeface="Arial"/>
                <a:cs typeface="Arial"/>
              </a:rPr>
              <a:t>переводы между ФЛ, в т.ч. автоматические переводы</a:t>
            </a:r>
          </a:p>
          <a:p>
            <a:pPr>
              <a:lnSpc>
                <a:spcPts val="600"/>
              </a:lnSpc>
              <a:spcBef>
                <a:spcPts val="0"/>
              </a:spcBef>
              <a:buClr>
                <a:srgbClr val="552DE2"/>
              </a:buClr>
              <a:buFont typeface="Arial"/>
              <a:buChar char="▪"/>
            </a:pPr>
            <a:endParaRPr sz="1400" kern="100" dirty="0"/>
          </a:p>
          <a:p>
            <a:pPr marL="193675" indent="-18161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3675" algn="l"/>
              </a:tabLst>
            </a:pPr>
            <a:r>
              <a:rPr sz="1400" kern="100" dirty="0">
                <a:latin typeface="Arial"/>
                <a:cs typeface="Arial"/>
              </a:rPr>
              <a:t>оплата товаров и услуг по QR-кодам</a:t>
            </a:r>
          </a:p>
        </p:txBody>
      </p:sp>
      <p:sp>
        <p:nvSpPr>
          <p:cNvPr id="11" name="object 11"/>
          <p:cNvSpPr/>
          <p:nvPr/>
        </p:nvSpPr>
        <p:spPr>
          <a:xfrm>
            <a:off x="306387" y="1073891"/>
            <a:ext cx="2051050" cy="539076"/>
          </a:xfrm>
          <a:custGeom>
            <a:avLst/>
            <a:gdLst/>
            <a:ahLst/>
            <a:cxnLst/>
            <a:rect l="l" t="t" r="r" b="b"/>
            <a:pathLst>
              <a:path w="2051050" h="539076">
                <a:moveTo>
                  <a:pt x="0" y="0"/>
                </a:moveTo>
                <a:lnTo>
                  <a:pt x="2051050" y="0"/>
                </a:lnTo>
                <a:lnTo>
                  <a:pt x="2051050" y="539076"/>
                </a:lnTo>
                <a:lnTo>
                  <a:pt x="0" y="53907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65686" y="1194397"/>
            <a:ext cx="1537970" cy="2489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b="1" kern="100" dirty="0">
                <a:solidFill>
                  <a:srgbClr val="D3FF24"/>
                </a:solidFill>
                <a:latin typeface="Arial"/>
                <a:cs typeface="Arial"/>
              </a:rPr>
              <a:t>В пилоте</a:t>
            </a:r>
            <a:endParaRPr b="1" kern="100" dirty="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57437" y="2206454"/>
            <a:ext cx="6480175" cy="1202994"/>
          </a:xfrm>
          <a:custGeom>
            <a:avLst/>
            <a:gdLst/>
            <a:ahLst/>
            <a:cxnLst/>
            <a:rect l="l" t="t" r="r" b="b"/>
            <a:pathLst>
              <a:path w="6480175" h="1202994">
                <a:moveTo>
                  <a:pt x="0" y="0"/>
                </a:moveTo>
                <a:lnTo>
                  <a:pt x="6480175" y="0"/>
                </a:lnTo>
                <a:lnTo>
                  <a:pt x="6480175" y="1202994"/>
                </a:lnTo>
                <a:lnTo>
                  <a:pt x="0" y="120299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452560" y="2303272"/>
            <a:ext cx="6081840" cy="99885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3675" indent="-180975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3675" algn="l"/>
              </a:tabLst>
            </a:pPr>
            <a:r>
              <a:rPr sz="1400" kern="100" dirty="0">
                <a:latin typeface="Arial"/>
                <a:cs typeface="Arial"/>
              </a:rPr>
              <a:t>динамические QR-коды, переводы между ЮЛ</a:t>
            </a:r>
          </a:p>
          <a:p>
            <a:pPr>
              <a:lnSpc>
                <a:spcPts val="500"/>
              </a:lnSpc>
              <a:spcBef>
                <a:spcPts val="3"/>
              </a:spcBef>
              <a:buClr>
                <a:srgbClr val="552DE2"/>
              </a:buClr>
              <a:buFont typeface="Arial"/>
              <a:buChar char="▪"/>
            </a:pPr>
            <a:endParaRPr sz="1400" kern="100" dirty="0"/>
          </a:p>
          <a:p>
            <a:pPr marL="193675" indent="-18161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3675" algn="l"/>
              </a:tabLst>
            </a:pPr>
            <a:r>
              <a:rPr sz="1400" kern="100" dirty="0">
                <a:latin typeface="Arial"/>
                <a:cs typeface="Arial"/>
              </a:rPr>
              <a:t>исполнительное производство, ПОД/ФТ, аресты</a:t>
            </a:r>
          </a:p>
          <a:p>
            <a:pPr>
              <a:lnSpc>
                <a:spcPts val="700"/>
              </a:lnSpc>
              <a:spcBef>
                <a:spcPts val="36"/>
              </a:spcBef>
              <a:buClr>
                <a:srgbClr val="552DE2"/>
              </a:buClr>
              <a:buFont typeface="Arial"/>
              <a:buChar char="▪"/>
            </a:pPr>
            <a:endParaRPr sz="1400" kern="100" dirty="0"/>
          </a:p>
          <a:p>
            <a:pPr marL="193675" marR="12700" indent="-181610">
              <a:lnSpc>
                <a:spcPts val="1610"/>
              </a:lnSpc>
              <a:buClr>
                <a:srgbClr val="552DE2"/>
              </a:buClr>
              <a:buFont typeface="Arial"/>
              <a:buChar char="▪"/>
              <a:tabLst>
                <a:tab pos="193675" algn="l"/>
              </a:tabLst>
            </a:pPr>
            <a:r>
              <a:rPr sz="1400" kern="100" dirty="0">
                <a:latin typeface="Arial"/>
                <a:cs typeface="Arial"/>
              </a:rPr>
              <a:t>проработка вопросов использования цифровых рублей в бюджетном процессе</a:t>
            </a:r>
          </a:p>
        </p:txBody>
      </p:sp>
      <p:sp>
        <p:nvSpPr>
          <p:cNvPr id="15" name="object 15"/>
          <p:cNvSpPr/>
          <p:nvPr/>
        </p:nvSpPr>
        <p:spPr>
          <a:xfrm>
            <a:off x="306387" y="2206454"/>
            <a:ext cx="2051050" cy="539076"/>
          </a:xfrm>
          <a:custGeom>
            <a:avLst/>
            <a:gdLst/>
            <a:ahLst/>
            <a:cxnLst/>
            <a:rect l="l" t="t" r="r" b="b"/>
            <a:pathLst>
              <a:path w="2051050" h="539076">
                <a:moveTo>
                  <a:pt x="0" y="0"/>
                </a:moveTo>
                <a:lnTo>
                  <a:pt x="2051050" y="0"/>
                </a:lnTo>
                <a:lnTo>
                  <a:pt x="2051050" y="539076"/>
                </a:lnTo>
                <a:lnTo>
                  <a:pt x="0" y="53907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65687" y="2345489"/>
            <a:ext cx="1386913" cy="2489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b="1" kern="100" dirty="0">
                <a:solidFill>
                  <a:srgbClr val="D3FF24"/>
                </a:solidFill>
                <a:latin typeface="Arial"/>
                <a:cs typeface="Arial"/>
              </a:rPr>
              <a:t>В 2024</a:t>
            </a:r>
            <a:endParaRPr b="1" kern="100" dirty="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357433" y="3546767"/>
            <a:ext cx="6480175" cy="710552"/>
          </a:xfrm>
          <a:custGeom>
            <a:avLst/>
            <a:gdLst/>
            <a:ahLst/>
            <a:cxnLst/>
            <a:rect l="l" t="t" r="r" b="b"/>
            <a:pathLst>
              <a:path w="6480175" h="710552">
                <a:moveTo>
                  <a:pt x="0" y="0"/>
                </a:moveTo>
                <a:lnTo>
                  <a:pt x="6480175" y="0"/>
                </a:lnTo>
                <a:lnTo>
                  <a:pt x="6480175" y="710552"/>
                </a:lnTo>
                <a:lnTo>
                  <a:pt x="0" y="71055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2452734" y="3641344"/>
            <a:ext cx="3262266" cy="5048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3675" indent="-18161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3675" algn="l"/>
              </a:tabLst>
            </a:pPr>
            <a:r>
              <a:rPr sz="1400" kern="100" dirty="0">
                <a:latin typeface="Arial"/>
                <a:cs typeface="Arial"/>
              </a:rPr>
              <a:t>операции С2G, G2C, B2G, G2B</a:t>
            </a:r>
          </a:p>
          <a:p>
            <a:pPr>
              <a:lnSpc>
                <a:spcPts val="500"/>
              </a:lnSpc>
              <a:spcBef>
                <a:spcPts val="27"/>
              </a:spcBef>
              <a:buClr>
                <a:srgbClr val="552DE2"/>
              </a:buClr>
              <a:buFont typeface="Arial"/>
              <a:buChar char="▪"/>
            </a:pPr>
            <a:endParaRPr sz="1400" kern="100" dirty="0"/>
          </a:p>
          <a:p>
            <a:pPr marL="193675" indent="-181610">
              <a:lnSpc>
                <a:spcPct val="100000"/>
              </a:lnSpc>
              <a:buClr>
                <a:srgbClr val="552DE2"/>
              </a:buClr>
              <a:buFont typeface="Arial"/>
              <a:buChar char="▪"/>
              <a:tabLst>
                <a:tab pos="193675" algn="l"/>
              </a:tabLst>
            </a:pPr>
            <a:r>
              <a:rPr sz="1400" kern="100" dirty="0">
                <a:latin typeface="Arial"/>
                <a:cs typeface="Arial"/>
              </a:rPr>
              <a:t>офлайн-режим</a:t>
            </a:r>
          </a:p>
        </p:txBody>
      </p:sp>
      <p:sp>
        <p:nvSpPr>
          <p:cNvPr id="19" name="object 19"/>
          <p:cNvSpPr/>
          <p:nvPr/>
        </p:nvSpPr>
        <p:spPr>
          <a:xfrm>
            <a:off x="306387" y="3546767"/>
            <a:ext cx="2051050" cy="539076"/>
          </a:xfrm>
          <a:custGeom>
            <a:avLst/>
            <a:gdLst/>
            <a:ahLst/>
            <a:cxnLst/>
            <a:rect l="l" t="t" r="r" b="b"/>
            <a:pathLst>
              <a:path w="2051050" h="539076">
                <a:moveTo>
                  <a:pt x="0" y="0"/>
                </a:moveTo>
                <a:lnTo>
                  <a:pt x="2051050" y="0"/>
                </a:lnTo>
                <a:lnTo>
                  <a:pt x="2051050" y="539076"/>
                </a:lnTo>
                <a:lnTo>
                  <a:pt x="0" y="53907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65686" y="3686609"/>
            <a:ext cx="1844113" cy="2489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b="1" kern="100" dirty="0">
                <a:solidFill>
                  <a:srgbClr val="D3FF24"/>
                </a:solidFill>
                <a:latin typeface="Arial"/>
                <a:cs typeface="Arial"/>
              </a:rPr>
              <a:t>После 2024</a:t>
            </a:r>
            <a:endParaRPr b="1" kern="1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800" dirty="0" smtClean="0">
                <a:solidFill>
                  <a:srgbClr val="7F7F7F"/>
                </a:solidFill>
                <a:latin typeface="Arial"/>
                <a:cs typeface="Arial"/>
              </a:rPr>
              <a:t>9</a:t>
            </a:fld>
            <a:endParaRPr sz="800" dirty="0">
              <a:latin typeface="Arial"/>
              <a:cs typeface="Arial"/>
            </a:endParaRPr>
          </a:p>
        </p:txBody>
      </p:sp>
      <p:sp>
        <p:nvSpPr>
          <p:cNvPr id="22" name="object 3"/>
          <p:cNvSpPr/>
          <p:nvPr/>
        </p:nvSpPr>
        <p:spPr>
          <a:xfrm>
            <a:off x="228600" y="166730"/>
            <a:ext cx="1033272" cy="265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TextBox 22"/>
          <p:cNvSpPr txBox="1"/>
          <p:nvPr/>
        </p:nvSpPr>
        <p:spPr>
          <a:xfrm>
            <a:off x="152400" y="4445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Планы на будущее</a:t>
            </a:r>
            <a:endParaRPr lang="ru-RU" sz="2400" dirty="0">
              <a:solidFill>
                <a:srgbClr val="552D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88241"/>
            <a:ext cx="877675" cy="553516"/>
          </a:xfrm>
          <a:prstGeom prst="rect">
            <a:avLst/>
          </a:prstGeom>
        </p:spPr>
      </p:pic>
      <p:sp>
        <p:nvSpPr>
          <p:cNvPr id="26" name="object 5"/>
          <p:cNvSpPr/>
          <p:nvPr/>
        </p:nvSpPr>
        <p:spPr>
          <a:xfrm>
            <a:off x="152400" y="4403818"/>
            <a:ext cx="1600200" cy="706121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rgbClr val="BBABF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406900"/>
            <a:ext cx="742950" cy="7429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545</Words>
  <Application>Microsoft Office PowerPoint</Application>
  <PresentationFormat>Произвольный</PresentationFormat>
  <Paragraphs>147</Paragraphs>
  <Slides>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1_Презентация_Цифровой_рубль (без анимации)</dc:title>
  <dc:creator>Цой Владимир Владимирович</dc:creator>
  <cp:lastModifiedBy>User</cp:lastModifiedBy>
  <cp:revision>42</cp:revision>
  <dcterms:created xsi:type="dcterms:W3CDTF">2023-11-07T14:00:20Z</dcterms:created>
  <dcterms:modified xsi:type="dcterms:W3CDTF">2023-11-10T13:11:35Z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2023-10-17T00:00:00Z</vt:filetime>
  </property>
  <property fmtid="{D5CDD505-2E9C-101B-9397-08002B2CF9AE}" pid="3" name="LastSaved">
    <vt:filetime>2023-11-07T00:00:00Z</vt:filetime>
  </property>
</Properties>
</file>